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3.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4.xml" ContentType="application/vnd.openxmlformats-officedocument.presentationml.notesSlide+xml"/>
  <Override PartName="/ppt/tags/tag76.xml" ContentType="application/vnd.openxmlformats-officedocument.presentationml.tags+xml"/>
  <Override PartName="/ppt/notesSlides/notesSlide5.xml" ContentType="application/vnd.openxmlformats-officedocument.presentationml.notesSlide+xml"/>
  <Override PartName="/ppt/tags/tag77.xml" ContentType="application/vnd.openxmlformats-officedocument.presentationml.tags+xml"/>
  <Override PartName="/ppt/notesSlides/notesSlide6.xml" ContentType="application/vnd.openxmlformats-officedocument.presentationml.notesSlide+xml"/>
  <Override PartName="/ppt/tags/tag78.xml" ContentType="application/vnd.openxmlformats-officedocument.presentationml.tags+xml"/>
  <Override PartName="/ppt/notesSlides/notesSlide7.xml" ContentType="application/vnd.openxmlformats-officedocument.presentationml.notesSlide+xml"/>
  <Override PartName="/ppt/tags/tag79.xml" ContentType="application/vnd.openxmlformats-officedocument.presentationml.tags+xml"/>
  <Override PartName="/ppt/notesSlides/notesSlide8.xml" ContentType="application/vnd.openxmlformats-officedocument.presentationml.notesSlide+xml"/>
  <Override PartName="/ppt/tags/tag80.xml" ContentType="application/vnd.openxmlformats-officedocument.presentationml.tags+xml"/>
  <Override PartName="/ppt/notesSlides/notesSlide9.xml" ContentType="application/vnd.openxmlformats-officedocument.presentationml.notesSlide+xml"/>
  <Override PartName="/ppt/tags/tag81.xml" ContentType="application/vnd.openxmlformats-officedocument.presentationml.tags+xml"/>
  <Override PartName="/ppt/notesSlides/notesSlide10.xml" ContentType="application/vnd.openxmlformats-officedocument.presentationml.notesSlide+xml"/>
  <Override PartName="/ppt/tags/tag82.xml" ContentType="application/vnd.openxmlformats-officedocument.presentationml.tags+xml"/>
  <Override PartName="/ppt/notesSlides/notesSlide11.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90" r:id="rId2"/>
    <p:sldId id="362" r:id="rId3"/>
    <p:sldId id="343" r:id="rId4"/>
    <p:sldId id="363" r:id="rId5"/>
    <p:sldId id="312" r:id="rId6"/>
    <p:sldId id="537" r:id="rId7"/>
    <p:sldId id="539" r:id="rId8"/>
    <p:sldId id="515" r:id="rId9"/>
    <p:sldId id="548" r:id="rId10"/>
    <p:sldId id="547" r:id="rId11"/>
    <p:sldId id="550" r:id="rId12"/>
    <p:sldId id="551" r:id="rId13"/>
    <p:sldId id="552" r:id="rId14"/>
    <p:sldId id="553" r:id="rId15"/>
    <p:sldId id="554" r:id="rId16"/>
    <p:sldId id="549" r:id="rId17"/>
    <p:sldId id="374" r:id="rId18"/>
    <p:sldId id="373" r:id="rId19"/>
    <p:sldId id="555" r:id="rId20"/>
    <p:sldId id="566" r:id="rId21"/>
    <p:sldId id="314" r:id="rId22"/>
    <p:sldId id="369" r:id="rId23"/>
    <p:sldId id="561" r:id="rId24"/>
    <p:sldId id="371" r:id="rId25"/>
    <p:sldId id="564" r:id="rId26"/>
    <p:sldId id="372" r:id="rId27"/>
    <p:sldId id="562" r:id="rId28"/>
    <p:sldId id="370" r:id="rId29"/>
    <p:sldId id="563" r:id="rId30"/>
    <p:sldId id="569" r:id="rId31"/>
    <p:sldId id="571" r:id="rId32"/>
    <p:sldId id="565" r:id="rId33"/>
    <p:sldId id="567" r:id="rId34"/>
    <p:sldId id="331" r:id="rId35"/>
    <p:sldId id="353" r:id="rId36"/>
    <p:sldId id="337" r:id="rId37"/>
    <p:sldId id="360" r:id="rId38"/>
    <p:sldId id="361" r:id="rId39"/>
    <p:sldId id="339" r:id="rId40"/>
    <p:sldId id="568" r:id="rId41"/>
    <p:sldId id="560" r:id="rId42"/>
    <p:sldId id="556" r:id="rId43"/>
    <p:sldId id="364" r:id="rId44"/>
    <p:sldId id="367" r:id="rId45"/>
    <p:sldId id="368" r:id="rId46"/>
    <p:sldId id="359" r:id="rId47"/>
    <p:sldId id="570" r:id="rId48"/>
    <p:sldId id="558" r:id="rId49"/>
    <p:sldId id="329" r:id="rId50"/>
    <p:sldId id="341" r:id="rId51"/>
    <p:sldId id="342" r:id="rId52"/>
    <p:sldId id="559" r:id="rId53"/>
    <p:sldId id="356" r:id="rId54"/>
    <p:sldId id="332" r:id="rId55"/>
  </p:sldIdLst>
  <p:sldSz cx="13679488" cy="683895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4">
          <p15:clr>
            <a:srgbClr val="A4A3A4"/>
          </p15:clr>
        </p15:guide>
        <p15:guide id="2" pos="429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00F4"/>
    <a:srgbClr val="01C9FF"/>
    <a:srgbClr val="47FBFF"/>
    <a:srgbClr val="0068E6"/>
    <a:srgbClr val="0047E6"/>
    <a:srgbClr val="2E2E2E"/>
    <a:srgbClr val="0099E6"/>
    <a:srgbClr val="2F6FFF"/>
    <a:srgbClr val="01E1FF"/>
    <a:srgbClr val="00BD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58" autoAdjust="0"/>
    <p:restoredTop sz="94660"/>
  </p:normalViewPr>
  <p:slideViewPr>
    <p:cSldViewPr snapToGrid="0">
      <p:cViewPr varScale="1">
        <p:scale>
          <a:sx n="90" d="100"/>
          <a:sy n="90" d="100"/>
        </p:scale>
        <p:origin x="67" y="235"/>
      </p:cViewPr>
      <p:guideLst>
        <p:guide orient="horz" pos="2134"/>
        <p:guide pos="429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314A80-F7E5-4CD2-AFAD-B5497C725F94}" type="datetimeFigureOut">
              <a:rPr lang="zh-CN" altLang="en-US" smtClean="0"/>
              <a:t>2021/12/20</a:t>
            </a:fld>
            <a:endParaRPr lang="zh-CN" altLang="en-US"/>
          </a:p>
        </p:txBody>
      </p:sp>
      <p:sp>
        <p:nvSpPr>
          <p:cNvPr id="4" name="幻灯片图像占位符 3"/>
          <p:cNvSpPr>
            <a:spLocks noGrp="1" noRot="1" noChangeAspect="1"/>
          </p:cNvSpPr>
          <p:nvPr>
            <p:ph type="sldImg" idx="2"/>
          </p:nvPr>
        </p:nvSpPr>
        <p:spPr>
          <a:xfrm>
            <a:off x="342900" y="1143000"/>
            <a:ext cx="61722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CD4C42-4AF1-4EC7-AA74-4BFA85613367}" type="slidenum">
              <a:rPr lang="zh-CN" altLang="en-US" smtClean="0"/>
              <a:t>‹#›</a:t>
            </a:fld>
            <a:endParaRPr lang="zh-CN" altLang="en-US"/>
          </a:p>
        </p:txBody>
      </p:sp>
    </p:spTree>
    <p:extLst>
      <p:ext uri="{BB962C8B-B14F-4D97-AF65-F5344CB8AC3E}">
        <p14:creationId xmlns:p14="http://schemas.microsoft.com/office/powerpoint/2010/main" val="908089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42900" y="1143000"/>
            <a:ext cx="61722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345173" y="912000"/>
            <a:ext cx="10995676" cy="2563654"/>
          </a:xfrm>
        </p:spPr>
        <p:txBody>
          <a:bodyPr lIns="90000" tIns="46800" rIns="90000" bIns="46800" anchor="b" anchorCtr="0">
            <a:normAutofit/>
          </a:bodyPr>
          <a:lstStyle>
            <a:lvl1pPr algn="ctr">
              <a:defRPr sz="5985"/>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345173" y="3551055"/>
            <a:ext cx="10995676" cy="1468536"/>
          </a:xfrm>
        </p:spPr>
        <p:txBody>
          <a:bodyPr lIns="90000" tIns="46800" rIns="90000" bIns="46800">
            <a:normAutofit/>
          </a:bodyPr>
          <a:lstStyle>
            <a:lvl1pPr marL="0" indent="0" algn="ctr">
              <a:lnSpc>
                <a:spcPct val="110000"/>
              </a:lnSpc>
              <a:buNone/>
              <a:defRPr sz="2395" spc="200"/>
            </a:lvl1pPr>
            <a:lvl2pPr marL="455930" indent="0" algn="ctr">
              <a:buNone/>
              <a:defRPr sz="1995"/>
            </a:lvl2pPr>
            <a:lvl3pPr marL="911860" indent="0" algn="ctr">
              <a:buNone/>
              <a:defRPr sz="1795"/>
            </a:lvl3pPr>
            <a:lvl4pPr marL="1367790" indent="0" algn="ctr">
              <a:buNone/>
              <a:defRPr sz="1595"/>
            </a:lvl4pPr>
            <a:lvl5pPr marL="1823720" indent="0" algn="ctr">
              <a:buNone/>
              <a:defRPr sz="1595"/>
            </a:lvl5pPr>
            <a:lvl6pPr marL="2280285" indent="0" algn="ctr">
              <a:buNone/>
              <a:defRPr sz="1595"/>
            </a:lvl6pPr>
            <a:lvl7pPr marL="2736215" indent="0" algn="ctr">
              <a:buNone/>
              <a:defRPr sz="1595"/>
            </a:lvl7pPr>
            <a:lvl8pPr marL="3192145" indent="0" algn="ctr">
              <a:buNone/>
              <a:defRPr sz="1595"/>
            </a:lvl8pPr>
            <a:lvl9pPr marL="3648075" indent="0" algn="ctr">
              <a:buNone/>
              <a:defRPr sz="1595"/>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2021/12/20</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82685" y="771969"/>
            <a:ext cx="12312572" cy="546841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2021/12/20</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345173" y="2477480"/>
            <a:ext cx="10995676" cy="1016126"/>
          </a:xfrm>
        </p:spPr>
        <p:txBody>
          <a:bodyPr vert="horz" lIns="90000" tIns="46800" rIns="90000" bIns="46800" rtlCol="0" anchor="t" anchorCtr="0">
            <a:normAutofit/>
          </a:bodyPr>
          <a:lstStyle>
            <a:lvl1pPr algn="ctr">
              <a:defRPr sz="5985"/>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345173" y="3551055"/>
            <a:ext cx="10995676" cy="470362"/>
          </a:xfrm>
        </p:spPr>
        <p:txBody>
          <a:bodyPr lIns="90000" tIns="46800" rIns="90000" bIns="46800">
            <a:normAutofit/>
          </a:bodyPr>
          <a:lstStyle>
            <a:lvl1pPr algn="ctr">
              <a:lnSpc>
                <a:spcPct val="110000"/>
              </a:lnSpc>
              <a:buNone/>
              <a:defRPr sz="2395"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82685" y="606803"/>
            <a:ext cx="12308532" cy="703748"/>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82685" y="1486488"/>
            <a:ext cx="12308532" cy="4746709"/>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2233875" y="3838299"/>
            <a:ext cx="8717366" cy="764787"/>
          </a:xfrm>
        </p:spPr>
        <p:txBody>
          <a:bodyPr lIns="90000" tIns="46800" rIns="90000" bIns="46800" anchor="b" anchorCtr="0">
            <a:normAutofit/>
          </a:bodyPr>
          <a:lstStyle>
            <a:lvl1pPr>
              <a:defRPr sz="439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2233875" y="4603087"/>
            <a:ext cx="8717366" cy="865323"/>
          </a:xfrm>
        </p:spPr>
        <p:txBody>
          <a:bodyPr lIns="90000" tIns="46800" rIns="90000" bIns="46800">
            <a:normAutofit/>
          </a:bodyPr>
          <a:lstStyle>
            <a:lvl1pPr marL="0" indent="0">
              <a:buNone/>
              <a:defRPr sz="1795">
                <a:solidFill>
                  <a:schemeClr val="tx1">
                    <a:lumMod val="65000"/>
                    <a:lumOff val="35000"/>
                  </a:schemeClr>
                </a:solidFill>
              </a:defRPr>
            </a:lvl1pPr>
            <a:lvl2pPr marL="455930" indent="0">
              <a:buNone/>
              <a:defRPr sz="1595">
                <a:solidFill>
                  <a:schemeClr val="tx1">
                    <a:tint val="75000"/>
                  </a:schemeClr>
                </a:solidFill>
              </a:defRPr>
            </a:lvl2pPr>
            <a:lvl3pPr marL="911860" indent="0">
              <a:buNone/>
              <a:defRPr sz="1595">
                <a:solidFill>
                  <a:schemeClr val="tx1">
                    <a:tint val="75000"/>
                  </a:schemeClr>
                </a:solidFill>
              </a:defRPr>
            </a:lvl3pPr>
            <a:lvl4pPr marL="1367790" indent="0">
              <a:buNone/>
              <a:defRPr sz="1595">
                <a:solidFill>
                  <a:schemeClr val="tx1">
                    <a:tint val="75000"/>
                  </a:schemeClr>
                </a:solidFill>
              </a:defRPr>
            </a:lvl4pPr>
            <a:lvl5pPr marL="1823720" indent="0">
              <a:buNone/>
              <a:defRPr sz="1595">
                <a:solidFill>
                  <a:schemeClr val="tx1">
                    <a:tint val="75000"/>
                  </a:schemeClr>
                </a:solidFill>
              </a:defRPr>
            </a:lvl5pPr>
            <a:lvl6pPr marL="2280285" indent="0">
              <a:buNone/>
              <a:defRPr sz="1595">
                <a:solidFill>
                  <a:schemeClr val="tx1">
                    <a:tint val="75000"/>
                  </a:schemeClr>
                </a:solidFill>
              </a:defRPr>
            </a:lvl6pPr>
            <a:lvl7pPr marL="2736215" indent="0">
              <a:buNone/>
              <a:defRPr sz="1595">
                <a:solidFill>
                  <a:schemeClr val="tx1">
                    <a:tint val="75000"/>
                  </a:schemeClr>
                </a:solidFill>
              </a:defRPr>
            </a:lvl7pPr>
            <a:lvl8pPr marL="3192145" indent="0">
              <a:buNone/>
              <a:defRPr sz="1595">
                <a:solidFill>
                  <a:schemeClr val="tx1">
                    <a:tint val="75000"/>
                  </a:schemeClr>
                </a:solidFill>
              </a:defRPr>
            </a:lvl8pPr>
            <a:lvl9pPr marL="3648075" indent="0">
              <a:buNone/>
              <a:defRPr sz="1595">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82685" y="606803"/>
            <a:ext cx="12308532" cy="703748"/>
          </a:xfrm>
        </p:spPr>
        <p:txBody>
          <a:bodyPr vert="horz" lIns="90000" tIns="46800" rIns="90000" bIns="46800" rtlCol="0" anchor="ctr" anchorCtr="0">
            <a:normAutofit/>
          </a:body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82685" y="1497260"/>
            <a:ext cx="5808884" cy="4735937"/>
          </a:xfrm>
        </p:spPr>
        <p:txBody>
          <a:bodyPr vert="horz" lIns="90000" tIns="46800" rIns="90000" bIns="4680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7194452" y="1497260"/>
            <a:ext cx="5808884" cy="4735937"/>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2021/12/20</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82685" y="606803"/>
            <a:ext cx="12308532" cy="703748"/>
          </a:xfrm>
        </p:spPr>
        <p:txBody>
          <a:bodyPr vert="horz" lIns="90000" tIns="46800" rIns="90000" bIns="46800" rtlCol="0" anchor="ctr" anchorCtr="0">
            <a:normAutofit/>
          </a:body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82685" y="1425449"/>
            <a:ext cx="5994704" cy="380598"/>
          </a:xfrm>
        </p:spPr>
        <p:txBody>
          <a:bodyPr lIns="101600" tIns="38100" rIns="76200" bIns="38100" anchor="t" anchorCtr="0">
            <a:normAutofit/>
          </a:bodyPr>
          <a:lstStyle>
            <a:lvl1pPr marL="0" indent="0">
              <a:lnSpc>
                <a:spcPct val="100000"/>
              </a:lnSpc>
              <a:buNone/>
              <a:defRPr sz="1995" b="1" spc="200">
                <a:solidFill>
                  <a:schemeClr val="tx1">
                    <a:lumMod val="75000"/>
                    <a:lumOff val="25000"/>
                  </a:schemeClr>
                </a:solidFill>
              </a:defRPr>
            </a:lvl1pPr>
            <a:lvl2pPr marL="455930" indent="0">
              <a:buNone/>
              <a:defRPr sz="1995" b="1"/>
            </a:lvl2pPr>
            <a:lvl3pPr marL="911860" indent="0">
              <a:buNone/>
              <a:defRPr sz="1795" b="1"/>
            </a:lvl3pPr>
            <a:lvl4pPr marL="1367790" indent="0">
              <a:buNone/>
              <a:defRPr sz="1595" b="1"/>
            </a:lvl4pPr>
            <a:lvl5pPr marL="1823720" indent="0">
              <a:buNone/>
              <a:defRPr sz="1595" b="1"/>
            </a:lvl5pPr>
            <a:lvl6pPr marL="2280285" indent="0">
              <a:buNone/>
              <a:defRPr sz="1595" b="1"/>
            </a:lvl6pPr>
            <a:lvl7pPr marL="2736215" indent="0">
              <a:buNone/>
              <a:defRPr sz="1595" b="1"/>
            </a:lvl7pPr>
            <a:lvl8pPr marL="3192145" indent="0">
              <a:buNone/>
              <a:defRPr sz="1595" b="1"/>
            </a:lvl8pPr>
            <a:lvl9pPr marL="3648075" indent="0">
              <a:buNone/>
              <a:defRPr sz="1595"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82685" y="1849134"/>
            <a:ext cx="5994704" cy="4384063"/>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997131" y="1417998"/>
            <a:ext cx="5994704" cy="380598"/>
          </a:xfrm>
        </p:spPr>
        <p:txBody>
          <a:bodyPr vert="horz" lIns="101600" tIns="38100" rIns="76200" bIns="38100" rtlCol="0" anchor="t" anchorCtr="0">
            <a:normAutofit/>
          </a:bodyPr>
          <a:lstStyle>
            <a:lvl1pPr marL="0" indent="0">
              <a:lnSpc>
                <a:spcPct val="100000"/>
              </a:lnSpc>
              <a:buNone/>
              <a:defRPr sz="1995" b="1" spc="200">
                <a:solidFill>
                  <a:schemeClr val="tx1">
                    <a:lumMod val="75000"/>
                    <a:lumOff val="25000"/>
                  </a:schemeClr>
                </a:solidFill>
              </a:defRPr>
            </a:lvl1pPr>
            <a:lvl2pPr marL="455930" indent="0">
              <a:buNone/>
              <a:defRPr sz="1995" b="1"/>
            </a:lvl2pPr>
            <a:lvl3pPr marL="911860" indent="0">
              <a:buNone/>
              <a:defRPr sz="1795" b="1"/>
            </a:lvl3pPr>
            <a:lvl4pPr marL="1367790" indent="0">
              <a:buNone/>
              <a:defRPr sz="1595" b="1"/>
            </a:lvl4pPr>
            <a:lvl5pPr marL="1823720" indent="0">
              <a:buNone/>
              <a:defRPr sz="1595" b="1"/>
            </a:lvl5pPr>
            <a:lvl6pPr marL="2280285" indent="0">
              <a:buNone/>
              <a:defRPr sz="1595" b="1"/>
            </a:lvl6pPr>
            <a:lvl7pPr marL="2736215" indent="0">
              <a:buNone/>
              <a:defRPr sz="1595" b="1"/>
            </a:lvl7pPr>
            <a:lvl8pPr marL="3192145" indent="0">
              <a:buNone/>
              <a:defRPr sz="1595" b="1"/>
            </a:lvl8pPr>
            <a:lvl9pPr marL="3648075" indent="0">
              <a:buNone/>
              <a:defRPr sz="1595"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997131" y="1849134"/>
            <a:ext cx="5994704" cy="4384063"/>
          </a:xfrm>
        </p:spPr>
        <p:txBody>
          <a:bodyPr vert="horz" lIns="101600" tIns="0" rIns="82550" bIns="0" rtlCol="0">
            <a:normAutofit/>
          </a:body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2021/12/20</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82685" y="606803"/>
            <a:ext cx="12308532" cy="703748"/>
          </a:xfrm>
        </p:spPr>
        <p:txBody>
          <a:bodyPr vert="horz" lIns="90000" tIns="46800" rIns="90000" bIns="46800" rtlCol="0" anchor="ctr" anchorCtr="0">
            <a:normAutofit/>
          </a:body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2021/12/20</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2021/12/20</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82685" y="1551118"/>
            <a:ext cx="5872032" cy="4595906"/>
          </a:xfrm>
        </p:spPr>
        <p:txBody>
          <a:bodyPr vert="horz" lIns="90000" tIns="46800" rIns="90000" bIns="46800" rtlCol="0">
            <a:normAutofit/>
          </a:bodyPr>
          <a:lstStyle>
            <a:lvl1pPr>
              <a:buNone/>
              <a:defRPr sz="1595"/>
            </a:lvl1pPr>
          </a:lstStyle>
          <a:p>
            <a:pPr lvl="0"/>
            <a:endParaRPr dirty="0">
              <a:sym typeface="+mn-ea"/>
            </a:endParaRPr>
          </a:p>
        </p:txBody>
      </p:sp>
      <p:sp>
        <p:nvSpPr>
          <p:cNvPr id="4" name="文本占位符 3"/>
          <p:cNvSpPr>
            <a:spLocks noGrp="1"/>
          </p:cNvSpPr>
          <p:nvPr>
            <p:ph type="body" sz="half" idx="2"/>
            <p:custDataLst>
              <p:tags r:id="rId2"/>
            </p:custDataLst>
          </p:nvPr>
        </p:nvSpPr>
        <p:spPr>
          <a:xfrm>
            <a:off x="7125780" y="1551118"/>
            <a:ext cx="5865438" cy="4595906"/>
          </a:xfrm>
        </p:spPr>
        <p:txBody>
          <a:bodyPr vert="horz" lIns="90000" tIns="46800" rIns="90000" bIns="46800" rtlCol="0">
            <a:normAutofit/>
          </a:bodyPr>
          <a:lstStyle>
            <a:lvl1pPr>
              <a:buNone/>
              <a:defRPr sz="1595"/>
            </a:lvl1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2021/12/20</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1484463" y="912000"/>
            <a:ext cx="1171472" cy="5016000"/>
          </a:xfrm>
        </p:spPr>
        <p:txBody>
          <a:bodyPr vert="eaVert" lIns="90000" tIns="46800" rIns="90000" bIns="46800" rtlCol="0" anchor="ctr" anchorCtr="0">
            <a:normAutofit/>
          </a:bodyPr>
          <a:lstStyle>
            <a:lvl1pPr>
              <a:buNone/>
              <a:defRPr sz="2795"/>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1026048" y="912000"/>
            <a:ext cx="10288754" cy="5016000"/>
          </a:xfrm>
        </p:spPr>
        <p:txBody>
          <a:bodyPr vert="eaVert" lIns="46800" tIns="46800" rIns="46800" bIns="46800"/>
          <a:lstStyle>
            <a:lvl1pPr marL="227965" indent="-227965">
              <a:spcAft>
                <a:spcPts val="1000"/>
              </a:spcAft>
              <a:defRPr spc="300"/>
            </a:lvl1pPr>
            <a:lvl2pPr marL="683895" indent="-227965">
              <a:defRPr spc="300"/>
            </a:lvl2pPr>
            <a:lvl3pPr marL="1139825" indent="-227965">
              <a:defRPr spc="300"/>
            </a:lvl3pPr>
            <a:lvl4pPr marL="1595755" indent="-227965">
              <a:defRPr spc="300"/>
            </a:lvl4pPr>
            <a:lvl5pPr marL="2051685" indent="-227965">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2021/12/20</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82685" y="606803"/>
            <a:ext cx="12308532" cy="703748"/>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82685" y="1486488"/>
            <a:ext cx="12308532" cy="4746709"/>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86725" y="6297827"/>
            <a:ext cx="3029668" cy="315969"/>
          </a:xfrm>
          <a:prstGeom prst="rect">
            <a:avLst/>
          </a:prstGeom>
        </p:spPr>
        <p:txBody>
          <a:bodyPr vert="horz" lIns="91440" tIns="45720" rIns="91440" bIns="45720" rtlCol="0" anchor="ctr">
            <a:normAutofit/>
          </a:bodyPr>
          <a:lstStyle>
            <a:lvl1pPr algn="l">
              <a:defRPr sz="995"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2021/12/20</a:t>
            </a:fld>
            <a:endParaRPr lang="zh-CN" altLang="en-US"/>
          </a:p>
        </p:txBody>
      </p:sp>
      <p:sp>
        <p:nvSpPr>
          <p:cNvPr id="5" name="页脚占位符 4"/>
          <p:cNvSpPr>
            <a:spLocks noGrp="1"/>
          </p:cNvSpPr>
          <p:nvPr>
            <p:ph type="ftr" sz="quarter" idx="3"/>
            <p:custDataLst>
              <p:tags r:id="rId17"/>
            </p:custDataLst>
          </p:nvPr>
        </p:nvSpPr>
        <p:spPr>
          <a:xfrm>
            <a:off x="4618561" y="6297827"/>
            <a:ext cx="4443513" cy="315969"/>
          </a:xfrm>
          <a:prstGeom prst="rect">
            <a:avLst/>
          </a:prstGeom>
        </p:spPr>
        <p:txBody>
          <a:bodyPr vert="horz" lIns="91440" tIns="45720" rIns="91440" bIns="45720" rtlCol="0" anchor="ctr">
            <a:normAutofit/>
          </a:bodyPr>
          <a:lstStyle>
            <a:lvl1pPr algn="ctr">
              <a:defRPr sz="995"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9961549" y="6297827"/>
            <a:ext cx="3029668" cy="315969"/>
          </a:xfrm>
          <a:prstGeom prst="rect">
            <a:avLst/>
          </a:prstGeom>
        </p:spPr>
        <p:txBody>
          <a:bodyPr vert="horz" lIns="91440" tIns="45720" rIns="91440" bIns="45720" rtlCol="0" anchor="ctr">
            <a:normAutofit/>
          </a:bodyPr>
          <a:lstStyle>
            <a:lvl1pPr algn="r">
              <a:defRPr sz="995"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7965" indent="-227965" algn="l" defTabSz="911860" rtl="0" eaLnBrk="1" fontAlgn="auto" latinLnBrk="0" hangingPunct="1">
        <a:lnSpc>
          <a:spcPct val="130000"/>
        </a:lnSpc>
        <a:spcBef>
          <a:spcPts val="0"/>
        </a:spcBef>
        <a:spcAft>
          <a:spcPts val="1000"/>
        </a:spcAft>
        <a:buFont typeface="Arial" panose="020B0604020202020204" pitchFamily="34" charset="0"/>
        <a:buChar char="●"/>
        <a:defRPr sz="179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3895" indent="-227965" algn="l" defTabSz="911860" rtl="0" eaLnBrk="1" fontAlgn="auto" latinLnBrk="0" hangingPunct="1">
        <a:lnSpc>
          <a:spcPct val="120000"/>
        </a:lnSpc>
        <a:spcBef>
          <a:spcPts val="0"/>
        </a:spcBef>
        <a:spcAft>
          <a:spcPts val="600"/>
        </a:spcAft>
        <a:buFont typeface="Arial" panose="020B0604020202020204" pitchFamily="34" charset="0"/>
        <a:buChar char="●"/>
        <a:tabLst>
          <a:tab pos="1605280" algn="l"/>
          <a:tab pos="1605280" algn="l"/>
          <a:tab pos="1605280" algn="l"/>
          <a:tab pos="1605280" algn="l"/>
        </a:tabLst>
        <a:defRPr sz="159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39825" indent="-227965" algn="l" defTabSz="911860" rtl="0" eaLnBrk="1" fontAlgn="auto" latinLnBrk="0" hangingPunct="1">
        <a:lnSpc>
          <a:spcPct val="120000"/>
        </a:lnSpc>
        <a:spcBef>
          <a:spcPts val="0"/>
        </a:spcBef>
        <a:spcAft>
          <a:spcPts val="600"/>
        </a:spcAft>
        <a:buFont typeface="Arial" panose="020B0604020202020204" pitchFamily="34" charset="0"/>
        <a:buChar char="●"/>
        <a:defRPr sz="159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595755" indent="-227965" algn="l" defTabSz="911860" rtl="0" eaLnBrk="1" fontAlgn="auto" latinLnBrk="0" hangingPunct="1">
        <a:lnSpc>
          <a:spcPct val="120000"/>
        </a:lnSpc>
        <a:spcBef>
          <a:spcPts val="0"/>
        </a:spcBef>
        <a:spcAft>
          <a:spcPts val="300"/>
        </a:spcAft>
        <a:buFont typeface="Wingdings" panose="05000000000000000000" charset="0"/>
        <a:buChar char=""/>
        <a:defRPr sz="139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1685" indent="-227965" algn="l" defTabSz="911860" rtl="0" eaLnBrk="1" fontAlgn="auto" latinLnBrk="0" hangingPunct="1">
        <a:lnSpc>
          <a:spcPct val="120000"/>
        </a:lnSpc>
        <a:spcBef>
          <a:spcPts val="0"/>
        </a:spcBef>
        <a:spcAft>
          <a:spcPts val="300"/>
        </a:spcAft>
        <a:buFont typeface="Arial" panose="020B0604020202020204" pitchFamily="34" charset="0"/>
        <a:buChar char="•"/>
        <a:defRPr sz="139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08250" indent="-227965"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6pPr>
      <a:lvl7pPr marL="2964180" indent="-227965"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7pPr>
      <a:lvl8pPr marL="3420110" indent="-227965"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8pPr>
      <a:lvl9pPr marL="3876040" indent="-227965" algn="l" defTabSz="911860" rtl="0" eaLnBrk="1" latinLnBrk="0" hangingPunct="1">
        <a:lnSpc>
          <a:spcPct val="90000"/>
        </a:lnSpc>
        <a:spcBef>
          <a:spcPct val="100000"/>
        </a:spcBef>
        <a:buFont typeface="Arial" panose="020B0604020202020204" pitchFamily="34" charset="0"/>
        <a:buChar char="•"/>
        <a:defRPr sz="1795" kern="1200">
          <a:solidFill>
            <a:schemeClr val="tx1"/>
          </a:solidFill>
          <a:latin typeface="+mn-lt"/>
          <a:ea typeface="+mn-ea"/>
          <a:cs typeface="+mn-cs"/>
        </a:defRPr>
      </a:lvl9pPr>
    </p:bodyStyle>
    <p:otherStyle>
      <a:defPPr>
        <a:defRPr lang="zh-CN"/>
      </a:defPPr>
      <a:lvl1pPr marL="0" algn="l" defTabSz="911860" rtl="0" eaLnBrk="1" latinLnBrk="0" hangingPunct="1">
        <a:defRPr sz="1795" kern="1200">
          <a:solidFill>
            <a:schemeClr val="tx1"/>
          </a:solidFill>
          <a:latin typeface="+mn-lt"/>
          <a:ea typeface="+mn-ea"/>
          <a:cs typeface="+mn-cs"/>
        </a:defRPr>
      </a:lvl1pPr>
      <a:lvl2pPr marL="455930" algn="l" defTabSz="911860" rtl="0" eaLnBrk="1" latinLnBrk="0" hangingPunct="1">
        <a:defRPr sz="1795" kern="1200">
          <a:solidFill>
            <a:schemeClr val="tx1"/>
          </a:solidFill>
          <a:latin typeface="+mn-lt"/>
          <a:ea typeface="+mn-ea"/>
          <a:cs typeface="+mn-cs"/>
        </a:defRPr>
      </a:lvl2pPr>
      <a:lvl3pPr marL="911860" algn="l" defTabSz="911860" rtl="0" eaLnBrk="1" latinLnBrk="0" hangingPunct="1">
        <a:defRPr sz="1795" kern="1200">
          <a:solidFill>
            <a:schemeClr val="tx1"/>
          </a:solidFill>
          <a:latin typeface="+mn-lt"/>
          <a:ea typeface="+mn-ea"/>
          <a:cs typeface="+mn-cs"/>
        </a:defRPr>
      </a:lvl3pPr>
      <a:lvl4pPr marL="1367790" algn="l" defTabSz="911860" rtl="0" eaLnBrk="1" latinLnBrk="0" hangingPunct="1">
        <a:defRPr sz="1795" kern="1200">
          <a:solidFill>
            <a:schemeClr val="tx1"/>
          </a:solidFill>
          <a:latin typeface="+mn-lt"/>
          <a:ea typeface="+mn-ea"/>
          <a:cs typeface="+mn-cs"/>
        </a:defRPr>
      </a:lvl4pPr>
      <a:lvl5pPr marL="1823720" algn="l" defTabSz="911860" rtl="0" eaLnBrk="1" latinLnBrk="0" hangingPunct="1">
        <a:defRPr sz="1795" kern="1200">
          <a:solidFill>
            <a:schemeClr val="tx1"/>
          </a:solidFill>
          <a:latin typeface="+mn-lt"/>
          <a:ea typeface="+mn-ea"/>
          <a:cs typeface="+mn-cs"/>
        </a:defRPr>
      </a:lvl5pPr>
      <a:lvl6pPr marL="2280285" algn="l" defTabSz="911860" rtl="0" eaLnBrk="1" latinLnBrk="0" hangingPunct="1">
        <a:defRPr sz="1795" kern="1200">
          <a:solidFill>
            <a:schemeClr val="tx1"/>
          </a:solidFill>
          <a:latin typeface="+mn-lt"/>
          <a:ea typeface="+mn-ea"/>
          <a:cs typeface="+mn-cs"/>
        </a:defRPr>
      </a:lvl6pPr>
      <a:lvl7pPr marL="2736215" algn="l" defTabSz="911860" rtl="0" eaLnBrk="1" latinLnBrk="0" hangingPunct="1">
        <a:defRPr sz="1795" kern="1200">
          <a:solidFill>
            <a:schemeClr val="tx1"/>
          </a:solidFill>
          <a:latin typeface="+mn-lt"/>
          <a:ea typeface="+mn-ea"/>
          <a:cs typeface="+mn-cs"/>
        </a:defRPr>
      </a:lvl7pPr>
      <a:lvl8pPr marL="3192145" algn="l" defTabSz="911860" rtl="0" eaLnBrk="1" latinLnBrk="0" hangingPunct="1">
        <a:defRPr sz="1795" kern="1200">
          <a:solidFill>
            <a:schemeClr val="tx1"/>
          </a:solidFill>
          <a:latin typeface="+mn-lt"/>
          <a:ea typeface="+mn-ea"/>
          <a:cs typeface="+mn-cs"/>
        </a:defRPr>
      </a:lvl8pPr>
      <a:lvl9pPr marL="3648075" algn="l" defTabSz="911860" rtl="0" eaLnBrk="1" latinLnBrk="0" hangingPunct="1">
        <a:defRPr sz="17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76.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8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2.xml"/><Relationship Id="rId5" Type="http://schemas.openxmlformats.org/officeDocument/2006/relationships/image" Target="../media/image7.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83.xm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84.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Layout" Target="../slideLayouts/slideLayout2.xml"/><Relationship Id="rId1" Type="http://schemas.openxmlformats.org/officeDocument/2006/relationships/tags" Target="../tags/tag85.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86.xml"/><Relationship Id="rId4" Type="http://schemas.openxmlformats.org/officeDocument/2006/relationships/image" Target="../media/image19.jpg"/></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32.jpeg"/></Relationships>
</file>

<file path=ppt/slides/_rels/slide3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slideLayout" Target="../slideLayouts/slideLayout2.xml"/><Relationship Id="rId1" Type="http://schemas.openxmlformats.org/officeDocument/2006/relationships/tags" Target="../tags/tag93.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jpe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94.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tags" Target="../tags/tag96.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4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slideLayout" Target="../slideLayouts/slideLayout2.xml"/><Relationship Id="rId1" Type="http://schemas.openxmlformats.org/officeDocument/2006/relationships/tags" Target="../tags/tag98.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9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1.xml"/></Relationships>
</file>

<file path=ppt/slides/_rels/slide49.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tags" Target="../tags/tag114.xml"/><Relationship Id="rId18" Type="http://schemas.openxmlformats.org/officeDocument/2006/relationships/tags" Target="../tags/tag119.xml"/><Relationship Id="rId26" Type="http://schemas.openxmlformats.org/officeDocument/2006/relationships/slideLayout" Target="../slideLayouts/slideLayout1.xml"/><Relationship Id="rId3" Type="http://schemas.openxmlformats.org/officeDocument/2006/relationships/tags" Target="../tags/tag104.xml"/><Relationship Id="rId21" Type="http://schemas.openxmlformats.org/officeDocument/2006/relationships/tags" Target="../tags/tag122.xml"/><Relationship Id="rId7" Type="http://schemas.openxmlformats.org/officeDocument/2006/relationships/tags" Target="../tags/tag108.xml"/><Relationship Id="rId12" Type="http://schemas.openxmlformats.org/officeDocument/2006/relationships/tags" Target="../tags/tag113.xml"/><Relationship Id="rId17" Type="http://schemas.openxmlformats.org/officeDocument/2006/relationships/tags" Target="../tags/tag118.xml"/><Relationship Id="rId25" Type="http://schemas.openxmlformats.org/officeDocument/2006/relationships/tags" Target="../tags/tag126.xml"/><Relationship Id="rId2" Type="http://schemas.openxmlformats.org/officeDocument/2006/relationships/tags" Target="../tags/tag103.xml"/><Relationship Id="rId16" Type="http://schemas.openxmlformats.org/officeDocument/2006/relationships/tags" Target="../tags/tag117.xml"/><Relationship Id="rId20" Type="http://schemas.openxmlformats.org/officeDocument/2006/relationships/tags" Target="../tags/tag121.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tags" Target="../tags/tag112.xml"/><Relationship Id="rId24" Type="http://schemas.openxmlformats.org/officeDocument/2006/relationships/tags" Target="../tags/tag125.xml"/><Relationship Id="rId5" Type="http://schemas.openxmlformats.org/officeDocument/2006/relationships/tags" Target="../tags/tag106.xml"/><Relationship Id="rId15" Type="http://schemas.openxmlformats.org/officeDocument/2006/relationships/tags" Target="../tags/tag116.xml"/><Relationship Id="rId23" Type="http://schemas.openxmlformats.org/officeDocument/2006/relationships/tags" Target="../tags/tag124.xml"/><Relationship Id="rId10" Type="http://schemas.openxmlformats.org/officeDocument/2006/relationships/tags" Target="../tags/tag111.xml"/><Relationship Id="rId19" Type="http://schemas.openxmlformats.org/officeDocument/2006/relationships/tags" Target="../tags/tag120.xml"/><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tags" Target="../tags/tag115.xml"/><Relationship Id="rId22" Type="http://schemas.openxmlformats.org/officeDocument/2006/relationships/tags" Target="../tags/tag12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50.xml.rels><?xml version="1.0" encoding="UTF-8" standalone="yes"?>
<Relationships xmlns="http://schemas.openxmlformats.org/package/2006/relationships"><Relationship Id="rId8" Type="http://schemas.openxmlformats.org/officeDocument/2006/relationships/tags" Target="../tags/tag134.xml"/><Relationship Id="rId13" Type="http://schemas.openxmlformats.org/officeDocument/2006/relationships/tags" Target="../tags/tag139.xml"/><Relationship Id="rId18" Type="http://schemas.openxmlformats.org/officeDocument/2006/relationships/tags" Target="../tags/tag144.xml"/><Relationship Id="rId26" Type="http://schemas.openxmlformats.org/officeDocument/2006/relationships/slideLayout" Target="../slideLayouts/slideLayout1.xml"/><Relationship Id="rId3" Type="http://schemas.openxmlformats.org/officeDocument/2006/relationships/tags" Target="../tags/tag129.xml"/><Relationship Id="rId21" Type="http://schemas.openxmlformats.org/officeDocument/2006/relationships/tags" Target="../tags/tag147.xml"/><Relationship Id="rId7" Type="http://schemas.openxmlformats.org/officeDocument/2006/relationships/tags" Target="../tags/tag133.xml"/><Relationship Id="rId12" Type="http://schemas.openxmlformats.org/officeDocument/2006/relationships/tags" Target="../tags/tag138.xml"/><Relationship Id="rId17" Type="http://schemas.openxmlformats.org/officeDocument/2006/relationships/tags" Target="../tags/tag143.xml"/><Relationship Id="rId25" Type="http://schemas.openxmlformats.org/officeDocument/2006/relationships/tags" Target="../tags/tag151.xml"/><Relationship Id="rId2" Type="http://schemas.openxmlformats.org/officeDocument/2006/relationships/tags" Target="../tags/tag128.xml"/><Relationship Id="rId16" Type="http://schemas.openxmlformats.org/officeDocument/2006/relationships/tags" Target="../tags/tag142.xml"/><Relationship Id="rId20" Type="http://schemas.openxmlformats.org/officeDocument/2006/relationships/tags" Target="../tags/tag146.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tags" Target="../tags/tag137.xml"/><Relationship Id="rId24" Type="http://schemas.openxmlformats.org/officeDocument/2006/relationships/tags" Target="../tags/tag150.xml"/><Relationship Id="rId5" Type="http://schemas.openxmlformats.org/officeDocument/2006/relationships/tags" Target="../tags/tag131.xml"/><Relationship Id="rId15" Type="http://schemas.openxmlformats.org/officeDocument/2006/relationships/tags" Target="../tags/tag141.xml"/><Relationship Id="rId23" Type="http://schemas.openxmlformats.org/officeDocument/2006/relationships/tags" Target="../tags/tag149.xml"/><Relationship Id="rId10" Type="http://schemas.openxmlformats.org/officeDocument/2006/relationships/tags" Target="../tags/tag136.xml"/><Relationship Id="rId19" Type="http://schemas.openxmlformats.org/officeDocument/2006/relationships/tags" Target="../tags/tag145.xml"/><Relationship Id="rId4" Type="http://schemas.openxmlformats.org/officeDocument/2006/relationships/tags" Target="../tags/tag130.xml"/><Relationship Id="rId9" Type="http://schemas.openxmlformats.org/officeDocument/2006/relationships/tags" Target="../tags/tag135.xml"/><Relationship Id="rId14" Type="http://schemas.openxmlformats.org/officeDocument/2006/relationships/tags" Target="../tags/tag140.xml"/><Relationship Id="rId22" Type="http://schemas.openxmlformats.org/officeDocument/2006/relationships/tags" Target="../tags/tag148.xml"/></Relationships>
</file>

<file path=ppt/slides/_rels/slide51.xml.rels><?xml version="1.0" encoding="UTF-8" standalone="yes"?>
<Relationships xmlns="http://schemas.openxmlformats.org/package/2006/relationships"><Relationship Id="rId8" Type="http://schemas.openxmlformats.org/officeDocument/2006/relationships/tags" Target="../tags/tag159.xml"/><Relationship Id="rId13" Type="http://schemas.openxmlformats.org/officeDocument/2006/relationships/tags" Target="../tags/tag164.xml"/><Relationship Id="rId18" Type="http://schemas.openxmlformats.org/officeDocument/2006/relationships/tags" Target="../tags/tag169.xml"/><Relationship Id="rId26" Type="http://schemas.openxmlformats.org/officeDocument/2006/relationships/slideLayout" Target="../slideLayouts/slideLayout1.xml"/><Relationship Id="rId3" Type="http://schemas.openxmlformats.org/officeDocument/2006/relationships/tags" Target="../tags/tag154.xml"/><Relationship Id="rId21" Type="http://schemas.openxmlformats.org/officeDocument/2006/relationships/tags" Target="../tags/tag172.xml"/><Relationship Id="rId7" Type="http://schemas.openxmlformats.org/officeDocument/2006/relationships/tags" Target="../tags/tag158.xml"/><Relationship Id="rId12" Type="http://schemas.openxmlformats.org/officeDocument/2006/relationships/tags" Target="../tags/tag163.xml"/><Relationship Id="rId17" Type="http://schemas.openxmlformats.org/officeDocument/2006/relationships/tags" Target="../tags/tag168.xml"/><Relationship Id="rId25" Type="http://schemas.openxmlformats.org/officeDocument/2006/relationships/tags" Target="../tags/tag176.xml"/><Relationship Id="rId2" Type="http://schemas.openxmlformats.org/officeDocument/2006/relationships/tags" Target="../tags/tag153.xml"/><Relationship Id="rId16" Type="http://schemas.openxmlformats.org/officeDocument/2006/relationships/tags" Target="../tags/tag167.xml"/><Relationship Id="rId20" Type="http://schemas.openxmlformats.org/officeDocument/2006/relationships/tags" Target="../tags/tag171.xml"/><Relationship Id="rId1" Type="http://schemas.openxmlformats.org/officeDocument/2006/relationships/tags" Target="../tags/tag152.xml"/><Relationship Id="rId6" Type="http://schemas.openxmlformats.org/officeDocument/2006/relationships/tags" Target="../tags/tag157.xml"/><Relationship Id="rId11" Type="http://schemas.openxmlformats.org/officeDocument/2006/relationships/tags" Target="../tags/tag162.xml"/><Relationship Id="rId24" Type="http://schemas.openxmlformats.org/officeDocument/2006/relationships/tags" Target="../tags/tag175.xml"/><Relationship Id="rId5" Type="http://schemas.openxmlformats.org/officeDocument/2006/relationships/tags" Target="../tags/tag156.xml"/><Relationship Id="rId15" Type="http://schemas.openxmlformats.org/officeDocument/2006/relationships/tags" Target="../tags/tag166.xml"/><Relationship Id="rId23" Type="http://schemas.openxmlformats.org/officeDocument/2006/relationships/tags" Target="../tags/tag174.xml"/><Relationship Id="rId10" Type="http://schemas.openxmlformats.org/officeDocument/2006/relationships/tags" Target="../tags/tag161.xml"/><Relationship Id="rId19" Type="http://schemas.openxmlformats.org/officeDocument/2006/relationships/tags" Target="../tags/tag170.xml"/><Relationship Id="rId4" Type="http://schemas.openxmlformats.org/officeDocument/2006/relationships/tags" Target="../tags/tag155.xml"/><Relationship Id="rId9" Type="http://schemas.openxmlformats.org/officeDocument/2006/relationships/tags" Target="../tags/tag160.xml"/><Relationship Id="rId14" Type="http://schemas.openxmlformats.org/officeDocument/2006/relationships/tags" Target="../tags/tag165.xml"/><Relationship Id="rId22" Type="http://schemas.openxmlformats.org/officeDocument/2006/relationships/tags" Target="../tags/tag173.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7.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8.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0.xml"/><Relationship Id="rId1" Type="http://schemas.openxmlformats.org/officeDocument/2006/relationships/tags" Target="../tags/tag179.xml"/></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sv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2.xml"/><Relationship Id="rId7" Type="http://schemas.openxmlformats.org/officeDocument/2006/relationships/image" Target="../media/image8.png"/><Relationship Id="rId12" Type="http://schemas.openxmlformats.org/officeDocument/2006/relationships/image" Target="../media/image6.sv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7.png"/><Relationship Id="rId11"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notesSlide" Target="../notesSlides/notesSlide4.xm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4" name="文本框 13"/>
          <p:cNvSpPr txBox="1"/>
          <p:nvPr/>
        </p:nvSpPr>
        <p:spPr>
          <a:xfrm>
            <a:off x="4257040" y="3183890"/>
            <a:ext cx="6718935" cy="368300"/>
          </a:xfrm>
          <a:prstGeom prst="rect">
            <a:avLst/>
          </a:prstGeom>
          <a:noFill/>
        </p:spPr>
        <p:txBody>
          <a:bodyPr wrap="square" rtlCol="0">
            <a:spAutoFit/>
          </a:bodyPr>
          <a:lstStyle/>
          <a:p>
            <a:r>
              <a:rPr lang="en-US" altLang="zh-CN" spc="1000" dirty="0">
                <a:solidFill>
                  <a:schemeClr val="bg1"/>
                </a:solidFill>
                <a:uFillTx/>
                <a:latin typeface="Chromatica" panose="00000600000000000000" charset="0"/>
                <a:ea typeface="思源黑体 CN Medium" panose="020B0600000000000000" charset="-122"/>
                <a:cs typeface="Chromatica" panose="00000600000000000000" charset="0"/>
                <a:sym typeface="+mn-ea"/>
              </a:rPr>
              <a:t>FUTURE COCKPIT</a:t>
            </a:r>
          </a:p>
        </p:txBody>
      </p:sp>
      <p:sp>
        <p:nvSpPr>
          <p:cNvPr id="10" name="文本框 9"/>
          <p:cNvSpPr txBox="1"/>
          <p:nvPr/>
        </p:nvSpPr>
        <p:spPr>
          <a:xfrm>
            <a:off x="8810625" y="3153410"/>
            <a:ext cx="4834890" cy="368300"/>
          </a:xfrm>
          <a:prstGeom prst="rect">
            <a:avLst/>
          </a:prstGeom>
          <a:noFill/>
        </p:spPr>
        <p:txBody>
          <a:bodyPr wrap="square" rtlCol="0">
            <a:spAutoFit/>
          </a:bodyPr>
          <a:lstStyle/>
          <a:p>
            <a:r>
              <a:rPr lang="zh-CN" altLang="zh-CN" spc="1000" dirty="0">
                <a:solidFill>
                  <a:schemeClr val="bg1"/>
                </a:solidFill>
                <a:uFillTx/>
                <a:latin typeface="思源宋体 CN Heavy" panose="02020900000000000000" charset="-122"/>
                <a:ea typeface="思源宋体 CN Heavy" panose="02020900000000000000" charset="-122"/>
                <a:sym typeface="+mn-ea"/>
              </a:rPr>
              <a:t>未来汽车智能座舱设计</a:t>
            </a:r>
            <a:endParaRPr lang="zh-CN" altLang="en-US" dirty="0">
              <a:latin typeface="思源宋体 CN Heavy" panose="02020900000000000000" charset="-122"/>
              <a:ea typeface="思源宋体 CN Heavy" panose="02020900000000000000" charset="-122"/>
            </a:endParaRPr>
          </a:p>
        </p:txBody>
      </p:sp>
      <p:sp>
        <p:nvSpPr>
          <p:cNvPr id="11" name="文本框 10"/>
          <p:cNvSpPr txBox="1"/>
          <p:nvPr/>
        </p:nvSpPr>
        <p:spPr>
          <a:xfrm>
            <a:off x="8834120" y="3552190"/>
            <a:ext cx="3688715" cy="306705"/>
          </a:xfrm>
          <a:prstGeom prst="rect">
            <a:avLst/>
          </a:prstGeom>
          <a:noFill/>
        </p:spPr>
        <p:txBody>
          <a:bodyPr wrap="none" rtlCol="0" anchor="t">
            <a:spAutoFit/>
          </a:bodyPr>
          <a:lstStyle/>
          <a:p>
            <a:r>
              <a:rPr lang="zh-CN" altLang="en-US" sz="1400" spc="750">
                <a:solidFill>
                  <a:schemeClr val="bg1">
                    <a:lumMod val="85000"/>
                  </a:schemeClr>
                </a:solidFill>
                <a:uFillTx/>
                <a:latin typeface="微软雅黑 Light" panose="020B0502040204020203" charset="-122"/>
                <a:ea typeface="微软雅黑 Light" panose="020B0502040204020203" charset="-122"/>
                <a:cs typeface="微软雅黑 Light" panose="020B0502040204020203" charset="-122"/>
                <a:sym typeface="+mn-ea"/>
              </a:rPr>
              <a:t>安徽大学</a:t>
            </a:r>
            <a:r>
              <a:rPr lang="en-US" altLang="zh-CN" sz="1400" spc="750" dirty="0">
                <a:solidFill>
                  <a:schemeClr val="bg1">
                    <a:lumMod val="85000"/>
                  </a:schemeClr>
                </a:solidFill>
                <a:uFillTx/>
                <a:latin typeface="微软雅黑 Light" panose="020B0502040204020203" charset="-122"/>
                <a:ea typeface="微软雅黑 Light" panose="020B0502040204020203" charset="-122"/>
                <a:cs typeface="微软雅黑 Light" panose="020B0502040204020203" charset="-122"/>
                <a:sym typeface="+mn-ea"/>
              </a:rPr>
              <a:t>&amp;</a:t>
            </a:r>
            <a:r>
              <a:rPr lang="zh-CN" altLang="en-US" sz="1400" spc="750">
                <a:solidFill>
                  <a:schemeClr val="bg1">
                    <a:lumMod val="85000"/>
                  </a:schemeClr>
                </a:solidFill>
                <a:uFillTx/>
                <a:latin typeface="微软雅黑 Light" panose="020B0502040204020203" charset="-122"/>
                <a:ea typeface="微软雅黑 Light" panose="020B0502040204020203" charset="-122"/>
                <a:cs typeface="微软雅黑 Light" panose="020B0502040204020203" charset="-122"/>
                <a:sym typeface="+mn-ea"/>
              </a:rPr>
              <a:t>中国科学技术大学</a:t>
            </a:r>
          </a:p>
        </p:txBody>
      </p:sp>
      <p:sp>
        <p:nvSpPr>
          <p:cNvPr id="12" name="文本框 11"/>
          <p:cNvSpPr txBox="1"/>
          <p:nvPr/>
        </p:nvSpPr>
        <p:spPr>
          <a:xfrm>
            <a:off x="9052560" y="3935730"/>
            <a:ext cx="3689350" cy="645160"/>
          </a:xfrm>
          <a:prstGeom prst="rect">
            <a:avLst/>
          </a:prstGeom>
          <a:noFill/>
        </p:spPr>
        <p:txBody>
          <a:bodyPr wrap="square" rtlCol="0">
            <a:spAutoFit/>
          </a:bodyPr>
          <a:lstStyle/>
          <a:p>
            <a:pPr>
              <a:lnSpc>
                <a:spcPct val="150000"/>
              </a:lnSpc>
            </a:pPr>
            <a:r>
              <a:rPr lang="zh-CN" altLang="en-US" sz="1200" spc="500" dirty="0">
                <a:solidFill>
                  <a:schemeClr val="bg1">
                    <a:lumMod val="85000"/>
                  </a:schemeClr>
                </a:solidFill>
                <a:uFillTx/>
                <a:latin typeface="微软雅黑 Light" panose="020B0502040204020203" charset="-122"/>
                <a:ea typeface="微软雅黑 Light" panose="020B0502040204020203" charset="-122"/>
              </a:rPr>
              <a:t>张宏越</a:t>
            </a:r>
            <a:r>
              <a:rPr lang="en-US" altLang="zh-CN" sz="1200" spc="500" dirty="0">
                <a:solidFill>
                  <a:schemeClr val="bg1">
                    <a:lumMod val="85000"/>
                  </a:schemeClr>
                </a:solidFill>
                <a:uFillTx/>
                <a:latin typeface="微软雅黑 Light" panose="020B0502040204020203" charset="-122"/>
                <a:ea typeface="微软雅黑 Light" panose="020B0502040204020203" charset="-122"/>
              </a:rPr>
              <a:t>  </a:t>
            </a:r>
            <a:r>
              <a:rPr lang="zh-CN" altLang="en-US" sz="1200" spc="500" dirty="0">
                <a:solidFill>
                  <a:schemeClr val="bg1">
                    <a:lumMod val="85000"/>
                  </a:schemeClr>
                </a:solidFill>
                <a:uFillTx/>
                <a:latin typeface="微软雅黑 Light" panose="020B0502040204020203" charset="-122"/>
                <a:ea typeface="微软雅黑 Light" panose="020B0502040204020203" charset="-122"/>
                <a:sym typeface="+mn-ea"/>
              </a:rPr>
              <a:t>张亦伦</a:t>
            </a:r>
            <a:r>
              <a:rPr lang="en-US" altLang="zh-CN" sz="1200" spc="500" dirty="0">
                <a:solidFill>
                  <a:schemeClr val="bg1">
                    <a:lumMod val="85000"/>
                  </a:schemeClr>
                </a:solidFill>
                <a:uFillTx/>
                <a:latin typeface="微软雅黑 Light" panose="020B0502040204020203" charset="-122"/>
                <a:ea typeface="微软雅黑 Light" panose="020B0502040204020203" charset="-122"/>
              </a:rPr>
              <a:t>  </a:t>
            </a:r>
            <a:r>
              <a:rPr lang="zh-CN" altLang="en-US" sz="1200" spc="500" dirty="0">
                <a:solidFill>
                  <a:schemeClr val="bg1">
                    <a:lumMod val="85000"/>
                  </a:schemeClr>
                </a:solidFill>
                <a:uFillTx/>
                <a:latin typeface="微软雅黑 Light" panose="020B0502040204020203" charset="-122"/>
                <a:ea typeface="微软雅黑 Light" panose="020B0502040204020203" charset="-122"/>
              </a:rPr>
              <a:t>朱晓蕾</a:t>
            </a:r>
            <a:r>
              <a:rPr lang="en-US" altLang="zh-CN" sz="1200" spc="500" dirty="0">
                <a:solidFill>
                  <a:schemeClr val="bg1">
                    <a:lumMod val="85000"/>
                  </a:schemeClr>
                </a:solidFill>
                <a:uFillTx/>
                <a:latin typeface="微软雅黑 Light" panose="020B0502040204020203" charset="-122"/>
                <a:ea typeface="微软雅黑 Light" panose="020B0502040204020203" charset="-122"/>
              </a:rPr>
              <a:t>  </a:t>
            </a:r>
            <a:r>
              <a:rPr lang="zh-CN" altLang="en-US" sz="1200" spc="500" dirty="0">
                <a:solidFill>
                  <a:schemeClr val="bg1">
                    <a:lumMod val="85000"/>
                  </a:schemeClr>
                </a:solidFill>
                <a:uFillTx/>
                <a:latin typeface="微软雅黑 Light" panose="020B0502040204020203" charset="-122"/>
                <a:ea typeface="微软雅黑 Light" panose="020B0502040204020203" charset="-122"/>
              </a:rPr>
              <a:t>周奥星</a:t>
            </a:r>
          </a:p>
          <a:p>
            <a:pPr>
              <a:lnSpc>
                <a:spcPct val="150000"/>
              </a:lnSpc>
            </a:pPr>
            <a:r>
              <a:rPr lang="zh-CN" altLang="en-US" sz="1200" spc="500" dirty="0">
                <a:solidFill>
                  <a:schemeClr val="bg1">
                    <a:lumMod val="85000"/>
                  </a:schemeClr>
                </a:solidFill>
                <a:uFillTx/>
                <a:latin typeface="微软雅黑 Light" panose="020B0502040204020203" charset="-122"/>
                <a:ea typeface="微软雅黑 Light" panose="020B0502040204020203" charset="-122"/>
                <a:sym typeface="+mn-ea"/>
              </a:rPr>
              <a:t>王鹏程</a:t>
            </a:r>
            <a:r>
              <a:rPr lang="en-US" altLang="zh-CN" sz="1200" spc="500" dirty="0">
                <a:solidFill>
                  <a:schemeClr val="bg1">
                    <a:lumMod val="85000"/>
                  </a:schemeClr>
                </a:solidFill>
                <a:uFillTx/>
                <a:latin typeface="微软雅黑 Light" panose="020B0502040204020203" charset="-122"/>
                <a:ea typeface="微软雅黑 Light" panose="020B0502040204020203" charset="-122"/>
                <a:sym typeface="+mn-ea"/>
              </a:rPr>
              <a:t>  </a:t>
            </a:r>
            <a:r>
              <a:rPr lang="zh-CN" altLang="en-US" sz="1200" spc="500" dirty="0">
                <a:solidFill>
                  <a:schemeClr val="bg1">
                    <a:lumMod val="85000"/>
                  </a:schemeClr>
                </a:solidFill>
                <a:uFillTx/>
                <a:latin typeface="微软雅黑 Light" panose="020B0502040204020203" charset="-122"/>
                <a:ea typeface="微软雅黑 Light" panose="020B0502040204020203" charset="-122"/>
                <a:sym typeface="+mn-ea"/>
              </a:rPr>
              <a:t>杨彦懿</a:t>
            </a:r>
            <a:r>
              <a:rPr lang="en-US" altLang="zh-CN" sz="1200" spc="500" dirty="0">
                <a:solidFill>
                  <a:schemeClr val="bg1">
                    <a:lumMod val="85000"/>
                  </a:schemeClr>
                </a:solidFill>
                <a:uFillTx/>
                <a:latin typeface="微软雅黑 Light" panose="020B0502040204020203" charset="-122"/>
                <a:ea typeface="微软雅黑 Light" panose="020B0502040204020203" charset="-122"/>
                <a:sym typeface="+mn-ea"/>
              </a:rPr>
              <a:t>  </a:t>
            </a:r>
            <a:r>
              <a:rPr lang="zh-CN" altLang="en-US" sz="1200" spc="500" dirty="0">
                <a:solidFill>
                  <a:schemeClr val="bg1">
                    <a:lumMod val="85000"/>
                  </a:schemeClr>
                </a:solidFill>
                <a:uFillTx/>
                <a:latin typeface="微软雅黑 Light" panose="020B0502040204020203" charset="-122"/>
                <a:ea typeface="微软雅黑 Light" panose="020B0502040204020203" charset="-122"/>
                <a:sym typeface="+mn-ea"/>
              </a:rPr>
              <a:t>赵辰阳</a:t>
            </a:r>
            <a:r>
              <a:rPr lang="en-US" altLang="zh-CN" sz="1200" spc="500" dirty="0">
                <a:solidFill>
                  <a:schemeClr val="bg1">
                    <a:lumMod val="85000"/>
                  </a:schemeClr>
                </a:solidFill>
                <a:uFillTx/>
                <a:latin typeface="微软雅黑 Light" panose="020B0502040204020203" charset="-122"/>
                <a:ea typeface="微软雅黑 Light" panose="020B0502040204020203" charset="-122"/>
                <a:sym typeface="+mn-ea"/>
              </a:rPr>
              <a:t>  </a:t>
            </a:r>
            <a:r>
              <a:rPr lang="zh-CN" altLang="en-US" sz="1200" spc="500" dirty="0">
                <a:solidFill>
                  <a:schemeClr val="bg1">
                    <a:lumMod val="85000"/>
                  </a:schemeClr>
                </a:solidFill>
                <a:uFillTx/>
                <a:latin typeface="微软雅黑 Light" panose="020B0502040204020203" charset="-122"/>
                <a:ea typeface="微软雅黑 Light" panose="020B0502040204020203" charset="-122"/>
                <a:sym typeface="+mn-ea"/>
              </a:rPr>
              <a:t>常创创</a:t>
            </a:r>
            <a:endParaRPr lang="zh-CN" altLang="en-US" sz="1200" spc="500" dirty="0">
              <a:solidFill>
                <a:schemeClr val="bg1">
                  <a:lumMod val="85000"/>
                </a:schemeClr>
              </a:solidFill>
              <a:uFillTx/>
              <a:latin typeface="微软雅黑 Light" panose="020B0502040204020203" charset="-122"/>
              <a:ea typeface="微软雅黑 Light" panose="020B0502040204020203" charset="-122"/>
            </a:endParaRPr>
          </a:p>
        </p:txBody>
      </p:sp>
      <p:sp>
        <p:nvSpPr>
          <p:cNvPr id="2" name="椭圆 1"/>
          <p:cNvSpPr/>
          <p:nvPr/>
        </p:nvSpPr>
        <p:spPr>
          <a:xfrm>
            <a:off x="8350885" y="3224530"/>
            <a:ext cx="263525" cy="2635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p:nvCxnSpPr>
        <p:spPr>
          <a:xfrm>
            <a:off x="-367030" y="3337560"/>
            <a:ext cx="4259580" cy="0"/>
          </a:xfrm>
          <a:prstGeom prst="line">
            <a:avLst/>
          </a:prstGeom>
          <a:ln w="1270">
            <a:solidFill>
              <a:schemeClr val="bg1">
                <a:alpha val="0"/>
              </a:schemeClr>
            </a:solidFill>
          </a:ln>
        </p:spPr>
        <p:style>
          <a:lnRef idx="1">
            <a:schemeClr val="accent1"/>
          </a:lnRef>
          <a:fillRef idx="0">
            <a:schemeClr val="accent1"/>
          </a:fillRef>
          <a:effectRef idx="0">
            <a:schemeClr val="accent1"/>
          </a:effectRef>
          <a:fontRef idx="minor">
            <a:schemeClr val="tx1"/>
          </a:fontRef>
        </p:style>
      </p:cxnSp>
      <p:sp>
        <p:nvSpPr>
          <p:cNvPr id="7" name="副标题 2"/>
          <p:cNvSpPr>
            <a:spLocks noGrp="1"/>
          </p:cNvSpPr>
          <p:nvPr>
            <p:custDataLst>
              <p:tags r:id="rId2"/>
            </p:custDataLst>
          </p:nvPr>
        </p:nvSpPr>
        <p:spPr>
          <a:xfrm>
            <a:off x="4459605" y="6537325"/>
            <a:ext cx="5321300" cy="591185"/>
          </a:xfrm>
          <a:prstGeom prst="rect">
            <a:avLst/>
          </a:prstGeom>
        </p:spPr>
        <p:txBody>
          <a:bodyPr vert="horz" lIns="90000" tIns="46800" rIns="90000" bIns="46800" rtlCol="0"/>
          <a:lstStyle>
            <a:lvl1pPr marL="0" indent="0" algn="ctr" defTabSz="911860" rtl="0" eaLnBrk="1" fontAlgn="auto" latinLnBrk="0" hangingPunct="1">
              <a:lnSpc>
                <a:spcPct val="110000"/>
              </a:lnSpc>
              <a:spcBef>
                <a:spcPts val="0"/>
              </a:spcBef>
              <a:spcAft>
                <a:spcPts val="1000"/>
              </a:spcAft>
              <a:buFont typeface="Arial" panose="020B0604020202020204" pitchFamily="34" charset="0"/>
              <a:buNone/>
              <a:defRPr sz="2395"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5930" indent="0" algn="ctr" defTabSz="911860" rtl="0" eaLnBrk="1" fontAlgn="auto" latinLnBrk="0" hangingPunct="1">
              <a:lnSpc>
                <a:spcPct val="120000"/>
              </a:lnSpc>
              <a:spcBef>
                <a:spcPts val="0"/>
              </a:spcBef>
              <a:spcAft>
                <a:spcPts val="600"/>
              </a:spcAft>
              <a:buFont typeface="Arial" panose="020B0604020202020204" pitchFamily="34" charset="0"/>
              <a:buNone/>
              <a:tabLst>
                <a:tab pos="1605280" algn="l"/>
                <a:tab pos="1605280" algn="l"/>
                <a:tab pos="1605280" algn="l"/>
                <a:tab pos="1605280" algn="l"/>
              </a:tabLst>
              <a:defRPr sz="199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1860" indent="0" algn="ctr" defTabSz="911860" rtl="0" eaLnBrk="1" fontAlgn="auto" latinLnBrk="0" hangingPunct="1">
              <a:lnSpc>
                <a:spcPct val="120000"/>
              </a:lnSpc>
              <a:spcBef>
                <a:spcPts val="0"/>
              </a:spcBef>
              <a:spcAft>
                <a:spcPts val="600"/>
              </a:spcAft>
              <a:buFont typeface="Arial" panose="020B0604020202020204" pitchFamily="34" charset="0"/>
              <a:buNone/>
              <a:defRPr sz="179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67790" indent="0" algn="ctr" defTabSz="911860" rtl="0" eaLnBrk="1" fontAlgn="auto" latinLnBrk="0" hangingPunct="1">
              <a:lnSpc>
                <a:spcPct val="120000"/>
              </a:lnSpc>
              <a:spcBef>
                <a:spcPts val="0"/>
              </a:spcBef>
              <a:spcAft>
                <a:spcPts val="300"/>
              </a:spcAft>
              <a:buFont typeface="Wingdings" panose="05000000000000000000" charset="0"/>
              <a:buNone/>
              <a:defRPr sz="159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3720" indent="0" algn="ctr" defTabSz="911860" rtl="0" eaLnBrk="1" fontAlgn="auto" latinLnBrk="0" hangingPunct="1">
              <a:lnSpc>
                <a:spcPct val="120000"/>
              </a:lnSpc>
              <a:spcBef>
                <a:spcPts val="0"/>
              </a:spcBef>
              <a:spcAft>
                <a:spcPts val="300"/>
              </a:spcAft>
              <a:buFont typeface="Arial" panose="020B0604020202020204" pitchFamily="34" charset="0"/>
              <a:buNone/>
              <a:defRPr sz="159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0285" indent="0" algn="ctr" defTabSz="911860" rtl="0" eaLnBrk="1" latinLnBrk="0" hangingPunct="1">
              <a:lnSpc>
                <a:spcPct val="90000"/>
              </a:lnSpc>
              <a:spcBef>
                <a:spcPct val="100000"/>
              </a:spcBef>
              <a:buFont typeface="Arial" panose="020B0604020202020204" pitchFamily="34" charset="0"/>
              <a:buNone/>
              <a:defRPr sz="1595" kern="1200">
                <a:solidFill>
                  <a:schemeClr val="tx1"/>
                </a:solidFill>
                <a:latin typeface="+mn-lt"/>
                <a:ea typeface="+mn-ea"/>
                <a:cs typeface="+mn-cs"/>
              </a:defRPr>
            </a:lvl6pPr>
            <a:lvl7pPr marL="2736215" indent="0" algn="ctr" defTabSz="911860" rtl="0" eaLnBrk="1" latinLnBrk="0" hangingPunct="1">
              <a:lnSpc>
                <a:spcPct val="90000"/>
              </a:lnSpc>
              <a:spcBef>
                <a:spcPct val="100000"/>
              </a:spcBef>
              <a:buFont typeface="Arial" panose="020B0604020202020204" pitchFamily="34" charset="0"/>
              <a:buNone/>
              <a:defRPr sz="1595" kern="1200">
                <a:solidFill>
                  <a:schemeClr val="tx1"/>
                </a:solidFill>
                <a:latin typeface="+mn-lt"/>
                <a:ea typeface="+mn-ea"/>
                <a:cs typeface="+mn-cs"/>
              </a:defRPr>
            </a:lvl7pPr>
            <a:lvl8pPr marL="3192145" indent="0" algn="ctr" defTabSz="911860" rtl="0" eaLnBrk="1" latinLnBrk="0" hangingPunct="1">
              <a:lnSpc>
                <a:spcPct val="90000"/>
              </a:lnSpc>
              <a:spcBef>
                <a:spcPct val="100000"/>
              </a:spcBef>
              <a:buFont typeface="Arial" panose="020B0604020202020204" pitchFamily="34" charset="0"/>
              <a:buNone/>
              <a:defRPr sz="1595" kern="1200">
                <a:solidFill>
                  <a:schemeClr val="tx1"/>
                </a:solidFill>
                <a:latin typeface="+mn-lt"/>
                <a:ea typeface="+mn-ea"/>
                <a:cs typeface="+mn-cs"/>
              </a:defRPr>
            </a:lvl8pPr>
            <a:lvl9pPr marL="3648075" indent="0" algn="ctr" defTabSz="911860" rtl="0" eaLnBrk="1" latinLnBrk="0" hangingPunct="1">
              <a:lnSpc>
                <a:spcPct val="90000"/>
              </a:lnSpc>
              <a:spcBef>
                <a:spcPct val="100000"/>
              </a:spcBef>
              <a:buFont typeface="Arial" panose="020B0604020202020204" pitchFamily="34" charset="0"/>
              <a:buNone/>
              <a:defRPr sz="1595" kern="1200">
                <a:solidFill>
                  <a:schemeClr val="tx1"/>
                </a:solidFill>
                <a:latin typeface="+mn-lt"/>
                <a:ea typeface="+mn-ea"/>
                <a:cs typeface="+mn-cs"/>
              </a:defRPr>
            </a:lvl9pPr>
          </a:lstStyle>
          <a:p>
            <a:pPr algn="ctr"/>
            <a:r>
              <a:rPr lang="en-US" altLang="zh-CN" sz="800" dirty="0">
                <a:solidFill>
                  <a:schemeClr val="tx1">
                    <a:lumMod val="50000"/>
                    <a:lumOff val="50000"/>
                  </a:schemeClr>
                </a:solidFill>
                <a:latin typeface="微软雅黑 Light" panose="020B0502040204020203" charset="-122"/>
                <a:ea typeface="微软雅黑 Light" panose="020B0502040204020203" charset="-122"/>
                <a:cs typeface="微软雅黑 Light" panose="020B0502040204020203" charset="-122"/>
              </a:rPr>
              <a:t> </a:t>
            </a:r>
            <a:r>
              <a:rPr lang="zh-CN" altLang="en-US" sz="800" dirty="0">
                <a:solidFill>
                  <a:schemeClr val="tx1">
                    <a:lumMod val="50000"/>
                    <a:lumOff val="50000"/>
                  </a:schemeClr>
                </a:solidFill>
                <a:latin typeface="微软雅黑 Light" panose="020B0502040204020203" charset="-122"/>
                <a:ea typeface="微软雅黑 Light" panose="020B0502040204020203" charset="-122"/>
                <a:cs typeface="微软雅黑 Light" panose="020B0502040204020203" charset="-122"/>
              </a:rPr>
              <a:t>项目时长：</a:t>
            </a:r>
            <a:r>
              <a:rPr lang="en-US" altLang="zh-CN" sz="800" dirty="0">
                <a:solidFill>
                  <a:schemeClr val="tx1">
                    <a:lumMod val="50000"/>
                    <a:lumOff val="50000"/>
                  </a:schemeClr>
                </a:solidFill>
                <a:latin typeface="微软雅黑 Light" panose="020B0502040204020203" charset="-122"/>
                <a:ea typeface="微软雅黑 Light" panose="020B0502040204020203" charset="-122"/>
                <a:cs typeface="微软雅黑 Light" panose="020B0502040204020203" charset="-122"/>
              </a:rPr>
              <a:t>2021</a:t>
            </a:r>
            <a:r>
              <a:rPr lang="zh-CN" altLang="en-US" sz="800" dirty="0">
                <a:solidFill>
                  <a:schemeClr val="tx1">
                    <a:lumMod val="50000"/>
                    <a:lumOff val="50000"/>
                  </a:schemeClr>
                </a:solidFill>
                <a:latin typeface="微软雅黑 Light" panose="020B0502040204020203" charset="-122"/>
                <a:ea typeface="微软雅黑 Light" panose="020B0502040204020203" charset="-122"/>
                <a:cs typeface="微软雅黑 Light" panose="020B0502040204020203" charset="-122"/>
              </a:rPr>
              <a:t>年</a:t>
            </a:r>
            <a:r>
              <a:rPr lang="en-US" altLang="zh-CN" sz="800" dirty="0">
                <a:solidFill>
                  <a:schemeClr val="tx1">
                    <a:lumMod val="50000"/>
                    <a:lumOff val="50000"/>
                  </a:schemeClr>
                </a:solidFill>
                <a:latin typeface="微软雅黑 Light" panose="020B0502040204020203" charset="-122"/>
                <a:ea typeface="微软雅黑 Light" panose="020B0502040204020203" charset="-122"/>
                <a:cs typeface="微软雅黑 Light" panose="020B0502040204020203" charset="-122"/>
              </a:rPr>
              <a:t>9</a:t>
            </a:r>
            <a:r>
              <a:rPr lang="zh-CN" altLang="en-US" sz="800" dirty="0">
                <a:solidFill>
                  <a:schemeClr val="tx1">
                    <a:lumMod val="50000"/>
                    <a:lumOff val="50000"/>
                  </a:schemeClr>
                </a:solidFill>
                <a:latin typeface="微软雅黑 Light" panose="020B0502040204020203" charset="-122"/>
                <a:ea typeface="微软雅黑 Light" panose="020B0502040204020203" charset="-122"/>
                <a:cs typeface="微软雅黑 Light" panose="020B0502040204020203" charset="-122"/>
              </a:rPr>
              <a:t>月</a:t>
            </a:r>
            <a:r>
              <a:rPr lang="en-US" altLang="zh-CN" sz="800" dirty="0">
                <a:solidFill>
                  <a:schemeClr val="tx1">
                    <a:lumMod val="50000"/>
                    <a:lumOff val="50000"/>
                  </a:schemeClr>
                </a:solidFill>
                <a:latin typeface="微软雅黑 Light" panose="020B0502040204020203" charset="-122"/>
                <a:ea typeface="微软雅黑 Light" panose="020B0502040204020203" charset="-122"/>
                <a:cs typeface="微软雅黑 Light" panose="020B0502040204020203" charset="-122"/>
              </a:rPr>
              <a:t>13</a:t>
            </a:r>
            <a:r>
              <a:rPr lang="zh-CN" altLang="en-US" sz="800" dirty="0">
                <a:solidFill>
                  <a:schemeClr val="tx1">
                    <a:lumMod val="50000"/>
                    <a:lumOff val="50000"/>
                  </a:schemeClr>
                </a:solidFill>
                <a:latin typeface="微软雅黑 Light" panose="020B0502040204020203" charset="-122"/>
                <a:ea typeface="微软雅黑 Light" panose="020B0502040204020203" charset="-122"/>
                <a:cs typeface="微软雅黑 Light" panose="020B0502040204020203" charset="-122"/>
              </a:rPr>
              <a:t>日</a:t>
            </a:r>
            <a:r>
              <a:rPr lang="en-US" altLang="zh-CN" sz="800" dirty="0">
                <a:solidFill>
                  <a:schemeClr val="tx1">
                    <a:lumMod val="50000"/>
                    <a:lumOff val="50000"/>
                  </a:schemeClr>
                </a:solidFill>
                <a:latin typeface="微软雅黑 Light" panose="020B0502040204020203" charset="-122"/>
                <a:ea typeface="微软雅黑 Light" panose="020B0502040204020203" charset="-122"/>
                <a:cs typeface="微软雅黑 Light" panose="020B0502040204020203" charset="-122"/>
              </a:rPr>
              <a:t>15:30—</a:t>
            </a:r>
            <a:r>
              <a:rPr lang="en-US" altLang="zh-CN" sz="800" dirty="0">
                <a:solidFill>
                  <a:schemeClr val="tx1">
                    <a:lumMod val="50000"/>
                    <a:lumOff val="50000"/>
                  </a:schemeClr>
                </a:solidFill>
                <a:latin typeface="微软雅黑 Light" panose="020B0502040204020203" charset="-122"/>
                <a:ea typeface="微软雅黑 Light" panose="020B0502040204020203" charset="-122"/>
                <a:cs typeface="微软雅黑 Light" panose="020B0502040204020203" charset="-122"/>
                <a:sym typeface="+mn-ea"/>
              </a:rPr>
              <a:t>2021</a:t>
            </a:r>
            <a:r>
              <a:rPr lang="zh-CN" altLang="en-US" sz="800" dirty="0">
                <a:solidFill>
                  <a:schemeClr val="tx1">
                    <a:lumMod val="50000"/>
                    <a:lumOff val="50000"/>
                  </a:schemeClr>
                </a:solidFill>
                <a:latin typeface="微软雅黑 Light" panose="020B0502040204020203" charset="-122"/>
                <a:ea typeface="微软雅黑 Light" panose="020B0502040204020203" charset="-122"/>
                <a:cs typeface="微软雅黑 Light" panose="020B0502040204020203" charset="-122"/>
                <a:sym typeface="+mn-ea"/>
              </a:rPr>
              <a:t>年</a:t>
            </a:r>
            <a:r>
              <a:rPr lang="en-US" altLang="zh-CN" sz="800" dirty="0">
                <a:solidFill>
                  <a:schemeClr val="tx1">
                    <a:lumMod val="50000"/>
                    <a:lumOff val="50000"/>
                  </a:schemeClr>
                </a:solidFill>
                <a:latin typeface="微软雅黑 Light" panose="020B0502040204020203" charset="-122"/>
                <a:ea typeface="微软雅黑 Light" panose="020B0502040204020203" charset="-122"/>
                <a:cs typeface="微软雅黑 Light" panose="020B0502040204020203" charset="-122"/>
                <a:sym typeface="+mn-ea"/>
              </a:rPr>
              <a:t>12</a:t>
            </a:r>
            <a:r>
              <a:rPr lang="zh-CN" altLang="en-US" sz="800" dirty="0">
                <a:solidFill>
                  <a:schemeClr val="tx1">
                    <a:lumMod val="50000"/>
                    <a:lumOff val="50000"/>
                  </a:schemeClr>
                </a:solidFill>
                <a:latin typeface="微软雅黑 Light" panose="020B0502040204020203" charset="-122"/>
                <a:ea typeface="微软雅黑 Light" panose="020B0502040204020203" charset="-122"/>
                <a:cs typeface="微软雅黑 Light" panose="020B0502040204020203" charset="-122"/>
                <a:sym typeface="+mn-ea"/>
              </a:rPr>
              <a:t>月</a:t>
            </a:r>
            <a:r>
              <a:rPr lang="en-US" altLang="zh-CN" sz="800" dirty="0">
                <a:solidFill>
                  <a:schemeClr val="tx1">
                    <a:lumMod val="50000"/>
                    <a:lumOff val="50000"/>
                  </a:schemeClr>
                </a:solidFill>
                <a:latin typeface="微软雅黑 Light" panose="020B0502040204020203" charset="-122"/>
                <a:ea typeface="微软雅黑 Light" panose="020B0502040204020203" charset="-122"/>
                <a:cs typeface="微软雅黑 Light" panose="020B0502040204020203" charset="-122"/>
                <a:sym typeface="+mn-ea"/>
              </a:rPr>
              <a:t>27</a:t>
            </a:r>
            <a:r>
              <a:rPr lang="zh-CN" altLang="en-US" sz="800" dirty="0">
                <a:solidFill>
                  <a:schemeClr val="tx1">
                    <a:lumMod val="50000"/>
                    <a:lumOff val="50000"/>
                  </a:schemeClr>
                </a:solidFill>
                <a:latin typeface="微软雅黑 Light" panose="020B0502040204020203" charset="-122"/>
                <a:ea typeface="微软雅黑 Light" panose="020B0502040204020203" charset="-122"/>
                <a:cs typeface="微软雅黑 Light" panose="020B0502040204020203" charset="-122"/>
                <a:sym typeface="+mn-ea"/>
              </a:rPr>
              <a:t>日</a:t>
            </a:r>
            <a:r>
              <a:rPr lang="en-US" altLang="zh-CN" sz="800" dirty="0">
                <a:solidFill>
                  <a:schemeClr val="tx1">
                    <a:lumMod val="50000"/>
                    <a:lumOff val="50000"/>
                  </a:schemeClr>
                </a:solidFill>
                <a:latin typeface="微软雅黑 Light" panose="020B0502040204020203" charset="-122"/>
                <a:ea typeface="微软雅黑 Light" panose="020B0502040204020203" charset="-122"/>
                <a:cs typeface="微软雅黑 Light" panose="020B0502040204020203" charset="-122"/>
                <a:sym typeface="+mn-ea"/>
              </a:rPr>
              <a:t>19:30</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a:srcRect t="17352"/>
          <a:stretch>
            <a:fillRect/>
          </a:stretch>
        </p:blipFill>
        <p:spPr>
          <a:xfrm>
            <a:off x="1844675" y="798195"/>
            <a:ext cx="10066020" cy="5516880"/>
          </a:xfrm>
          <a:prstGeom prst="rect">
            <a:avLst/>
          </a:prstGeom>
        </p:spPr>
      </p:pic>
      <p:pic>
        <p:nvPicPr>
          <p:cNvPr id="6" name="图片 5" descr="32303038313138303b32303131373033393bb0fc"/>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10595" y="1125855"/>
            <a:ext cx="480695" cy="480695"/>
          </a:xfrm>
          <a:prstGeom prst="rect">
            <a:avLst/>
          </a:prstGeom>
        </p:spPr>
      </p:pic>
      <p:grpSp>
        <p:nvGrpSpPr>
          <p:cNvPr id="11" name="组合 10"/>
          <p:cNvGrpSpPr/>
          <p:nvPr/>
        </p:nvGrpSpPr>
        <p:grpSpPr>
          <a:xfrm>
            <a:off x="2559050" y="1237615"/>
            <a:ext cx="515620" cy="518795"/>
            <a:chOff x="3566" y="1773"/>
            <a:chExt cx="988" cy="960"/>
          </a:xfrm>
        </p:grpSpPr>
        <p:sp>
          <p:nvSpPr>
            <p:cNvPr id="9" name="矩形 8"/>
            <p:cNvSpPr/>
            <p:nvPr/>
          </p:nvSpPr>
          <p:spPr>
            <a:xfrm>
              <a:off x="3566" y="1773"/>
              <a:ext cx="160" cy="96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rot="5400000">
              <a:off x="4060" y="1439"/>
              <a:ext cx="160" cy="8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rot="16200000">
            <a:off x="2560320" y="5423535"/>
            <a:ext cx="515620" cy="518795"/>
            <a:chOff x="3566" y="1773"/>
            <a:chExt cx="988" cy="960"/>
          </a:xfrm>
        </p:grpSpPr>
        <p:sp>
          <p:nvSpPr>
            <p:cNvPr id="23" name="矩形 22"/>
            <p:cNvSpPr/>
            <p:nvPr/>
          </p:nvSpPr>
          <p:spPr>
            <a:xfrm>
              <a:off x="3566" y="1773"/>
              <a:ext cx="160" cy="96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rot="5400000">
              <a:off x="4060" y="1439"/>
              <a:ext cx="160" cy="8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rot="10800000">
            <a:off x="10901680" y="5423535"/>
            <a:ext cx="515620" cy="518795"/>
            <a:chOff x="3566" y="1773"/>
            <a:chExt cx="988" cy="960"/>
          </a:xfrm>
        </p:grpSpPr>
        <p:sp>
          <p:nvSpPr>
            <p:cNvPr id="36" name="矩形 35"/>
            <p:cNvSpPr/>
            <p:nvPr/>
          </p:nvSpPr>
          <p:spPr>
            <a:xfrm>
              <a:off x="3566" y="1773"/>
              <a:ext cx="160" cy="96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rot="5400000">
              <a:off x="4060" y="1439"/>
              <a:ext cx="160" cy="8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p>
          </p:txBody>
        </p:sp>
      </p:grpSp>
      <p:grpSp>
        <p:nvGrpSpPr>
          <p:cNvPr id="39" name="组合 38"/>
          <p:cNvGrpSpPr/>
          <p:nvPr/>
        </p:nvGrpSpPr>
        <p:grpSpPr>
          <a:xfrm rot="5400000">
            <a:off x="10779760" y="1237615"/>
            <a:ext cx="515620" cy="518795"/>
            <a:chOff x="3566" y="1773"/>
            <a:chExt cx="988" cy="960"/>
          </a:xfrm>
        </p:grpSpPr>
        <p:sp>
          <p:nvSpPr>
            <p:cNvPr id="40" name="矩形 39"/>
            <p:cNvSpPr/>
            <p:nvPr/>
          </p:nvSpPr>
          <p:spPr>
            <a:xfrm>
              <a:off x="3566" y="1773"/>
              <a:ext cx="160" cy="96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5400000">
              <a:off x="4060" y="1439"/>
              <a:ext cx="160" cy="828"/>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rot="10800000">
            <a:off x="6760845" y="3485515"/>
            <a:ext cx="461645" cy="441960"/>
            <a:chOff x="3461" y="1774"/>
            <a:chExt cx="1039" cy="960"/>
          </a:xfrm>
        </p:grpSpPr>
        <p:sp>
          <p:nvSpPr>
            <p:cNvPr id="56" name="矩形 55"/>
            <p:cNvSpPr/>
            <p:nvPr/>
          </p:nvSpPr>
          <p:spPr>
            <a:xfrm>
              <a:off x="3900" y="1774"/>
              <a:ext cx="160" cy="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rot="5400000">
              <a:off x="3900" y="1734"/>
              <a:ext cx="160" cy="1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p>
          </p:txBody>
        </p:sp>
      </p:grpSp>
      <p:sp>
        <p:nvSpPr>
          <p:cNvPr id="58" name="椭圆 57"/>
          <p:cNvSpPr/>
          <p:nvPr/>
        </p:nvSpPr>
        <p:spPr>
          <a:xfrm>
            <a:off x="2559050" y="3485515"/>
            <a:ext cx="365760" cy="365760"/>
          </a:xfrm>
          <a:prstGeom prst="ellipse">
            <a:avLst/>
          </a:prstGeom>
          <a:solidFill>
            <a:srgbClr val="E9452A">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2482850" y="3409315"/>
            <a:ext cx="518160" cy="51816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4" name="图片 6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7150" y="-2421890"/>
            <a:ext cx="16714470" cy="11753215"/>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a:srcRect t="17352"/>
          <a:stretch>
            <a:fillRect/>
          </a:stretch>
        </p:blipFill>
        <p:spPr>
          <a:xfrm>
            <a:off x="1844675" y="798195"/>
            <a:ext cx="10066020" cy="5516880"/>
          </a:xfrm>
          <a:prstGeom prst="rect">
            <a:avLst/>
          </a:prstGeom>
          <a:noFill/>
        </p:spPr>
      </p:pic>
      <p:sp>
        <p:nvSpPr>
          <p:cNvPr id="4" name="矩形 3"/>
          <p:cNvSpPr/>
          <p:nvPr/>
        </p:nvSpPr>
        <p:spPr>
          <a:xfrm>
            <a:off x="-1763395" y="-1959610"/>
            <a:ext cx="16580485" cy="38093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63395" y="5203190"/>
            <a:ext cx="16580485" cy="38093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0"/>
    </mc:Choice>
    <mc:Fallback xmlns="">
      <p:transition spd="slow"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a:srcRect t="17352"/>
          <a:stretch>
            <a:fillRect/>
          </a:stretch>
        </p:blipFill>
        <p:spPr>
          <a:xfrm>
            <a:off x="1844675" y="798195"/>
            <a:ext cx="10066020" cy="5516880"/>
          </a:xfrm>
          <a:prstGeom prst="rect">
            <a:avLst/>
          </a:prstGeom>
          <a:noFill/>
        </p:spPr>
      </p:pic>
      <p:sp>
        <p:nvSpPr>
          <p:cNvPr id="4" name="矩形 3"/>
          <p:cNvSpPr/>
          <p:nvPr/>
        </p:nvSpPr>
        <p:spPr>
          <a:xfrm>
            <a:off x="-1732915" y="-1167130"/>
            <a:ext cx="16580485" cy="38093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32915" y="4258310"/>
            <a:ext cx="16580485" cy="38093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a:srcRect t="17352"/>
          <a:stretch>
            <a:fillRect/>
          </a:stretch>
        </p:blipFill>
        <p:spPr>
          <a:xfrm>
            <a:off x="1844675" y="798195"/>
            <a:ext cx="10066020" cy="5516880"/>
          </a:xfrm>
          <a:prstGeom prst="rect">
            <a:avLst/>
          </a:prstGeom>
          <a:noFill/>
        </p:spPr>
      </p:pic>
      <p:sp>
        <p:nvSpPr>
          <p:cNvPr id="4" name="矩形 3"/>
          <p:cNvSpPr/>
          <p:nvPr/>
        </p:nvSpPr>
        <p:spPr>
          <a:xfrm>
            <a:off x="-1763395" y="-527050"/>
            <a:ext cx="16580485" cy="38093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63395" y="3282315"/>
            <a:ext cx="16580485" cy="38093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a:srcRect t="17352"/>
          <a:stretch>
            <a:fillRect/>
          </a:stretch>
        </p:blipFill>
        <p:spPr>
          <a:xfrm>
            <a:off x="1844675" y="798195"/>
            <a:ext cx="10066020" cy="5516880"/>
          </a:xfrm>
          <a:prstGeom prst="rect">
            <a:avLst/>
          </a:prstGeom>
          <a:noFill/>
        </p:spPr>
      </p:pic>
      <p:sp>
        <p:nvSpPr>
          <p:cNvPr id="4" name="矩形 3"/>
          <p:cNvSpPr/>
          <p:nvPr/>
        </p:nvSpPr>
        <p:spPr>
          <a:xfrm>
            <a:off x="-1732915" y="-1167130"/>
            <a:ext cx="16580485" cy="38093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32915" y="4258310"/>
            <a:ext cx="16580485" cy="38093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a:srcRect t="17352"/>
          <a:stretch>
            <a:fillRect/>
          </a:stretch>
        </p:blipFill>
        <p:spPr>
          <a:xfrm>
            <a:off x="1844675" y="798195"/>
            <a:ext cx="10066020" cy="5516880"/>
          </a:xfrm>
          <a:prstGeom prst="rect">
            <a:avLst/>
          </a:prstGeom>
          <a:noFill/>
        </p:spPr>
      </p:pic>
      <p:sp>
        <p:nvSpPr>
          <p:cNvPr id="4" name="矩形 3"/>
          <p:cNvSpPr/>
          <p:nvPr/>
        </p:nvSpPr>
        <p:spPr>
          <a:xfrm>
            <a:off x="-1763395" y="-1959610"/>
            <a:ext cx="16580485" cy="38093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63395" y="5203190"/>
            <a:ext cx="16580485" cy="38093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a:srcRect t="17352"/>
          <a:stretch>
            <a:fillRect/>
          </a:stretch>
        </p:blipFill>
        <p:spPr>
          <a:xfrm>
            <a:off x="1844675" y="798195"/>
            <a:ext cx="10066020" cy="5516880"/>
          </a:xfrm>
          <a:prstGeom prst="rect">
            <a:avLst/>
          </a:prstGeom>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7150" y="-2421890"/>
            <a:ext cx="16714470" cy="11753215"/>
          </a:xfrm>
          <a:prstGeom prst="rect">
            <a:avLst/>
          </a:prstGeom>
        </p:spPr>
      </p:pic>
      <p:sp>
        <p:nvSpPr>
          <p:cNvPr id="3" name="文本框 2"/>
          <p:cNvSpPr txBox="1"/>
          <p:nvPr/>
        </p:nvSpPr>
        <p:spPr>
          <a:xfrm>
            <a:off x="2115185" y="4704080"/>
            <a:ext cx="784860" cy="368300"/>
          </a:xfrm>
          <a:prstGeom prst="rect">
            <a:avLst/>
          </a:prstGeom>
          <a:noFill/>
        </p:spPr>
        <p:txBody>
          <a:bodyPr wrap="square" rtlCol="0">
            <a:spAutoFit/>
          </a:bodyPr>
          <a:lstStyle/>
          <a:p>
            <a:r>
              <a:rPr lang="zh-CN" altLang="en-US">
                <a:solidFill>
                  <a:schemeClr val="bg1"/>
                </a:solidFill>
              </a:rPr>
              <a:t>分享</a:t>
            </a:r>
          </a:p>
        </p:txBody>
      </p:sp>
      <p:sp>
        <p:nvSpPr>
          <p:cNvPr id="7" name="文本框 6"/>
          <p:cNvSpPr txBox="1"/>
          <p:nvPr/>
        </p:nvSpPr>
        <p:spPr>
          <a:xfrm>
            <a:off x="2284095" y="5253990"/>
            <a:ext cx="784860" cy="368300"/>
          </a:xfrm>
          <a:prstGeom prst="rect">
            <a:avLst/>
          </a:prstGeom>
          <a:noFill/>
        </p:spPr>
        <p:txBody>
          <a:bodyPr wrap="square" rtlCol="0">
            <a:spAutoFit/>
          </a:bodyPr>
          <a:lstStyle/>
          <a:p>
            <a:r>
              <a:rPr lang="zh-CN" altLang="en-US">
                <a:solidFill>
                  <a:schemeClr val="bg1"/>
                </a:solidFill>
              </a:rPr>
              <a:t>保存</a:t>
            </a:r>
          </a:p>
        </p:txBody>
      </p:sp>
      <p:sp>
        <p:nvSpPr>
          <p:cNvPr id="8" name="文本框 7"/>
          <p:cNvSpPr txBox="1"/>
          <p:nvPr/>
        </p:nvSpPr>
        <p:spPr>
          <a:xfrm>
            <a:off x="1844675" y="3604260"/>
            <a:ext cx="784860" cy="368300"/>
          </a:xfrm>
          <a:prstGeom prst="rect">
            <a:avLst/>
          </a:prstGeom>
          <a:noFill/>
        </p:spPr>
        <p:txBody>
          <a:bodyPr wrap="square" rtlCol="0">
            <a:spAutoFit/>
          </a:bodyPr>
          <a:lstStyle/>
          <a:p>
            <a:r>
              <a:rPr lang="en-US" altLang="zh-CN" dirty="0">
                <a:solidFill>
                  <a:schemeClr val="bg1"/>
                </a:solidFill>
              </a:rPr>
              <a:t>...</a:t>
            </a:r>
          </a:p>
        </p:txBody>
      </p:sp>
      <p:sp>
        <p:nvSpPr>
          <p:cNvPr id="12" name="文本框 11"/>
          <p:cNvSpPr txBox="1"/>
          <p:nvPr/>
        </p:nvSpPr>
        <p:spPr>
          <a:xfrm>
            <a:off x="1915795" y="4154170"/>
            <a:ext cx="784860" cy="368300"/>
          </a:xfrm>
          <a:prstGeom prst="rect">
            <a:avLst/>
          </a:prstGeom>
          <a:noFill/>
        </p:spPr>
        <p:txBody>
          <a:bodyPr wrap="square" rtlCol="0">
            <a:spAutoFit/>
          </a:bodyPr>
          <a:lstStyle/>
          <a:p>
            <a:r>
              <a:rPr lang="zh-CN" altLang="en-US">
                <a:solidFill>
                  <a:schemeClr val="bg1"/>
                </a:solidFill>
              </a:rPr>
              <a:t>删除</a:t>
            </a:r>
          </a:p>
        </p:txBody>
      </p:sp>
      <p:sp>
        <p:nvSpPr>
          <p:cNvPr id="13" name="文本框 12"/>
          <p:cNvSpPr txBox="1"/>
          <p:nvPr/>
        </p:nvSpPr>
        <p:spPr>
          <a:xfrm>
            <a:off x="11208385" y="5833110"/>
            <a:ext cx="784860" cy="368300"/>
          </a:xfrm>
          <a:prstGeom prst="rect">
            <a:avLst/>
          </a:prstGeom>
          <a:noFill/>
        </p:spPr>
        <p:txBody>
          <a:bodyPr wrap="square" rtlCol="0">
            <a:spAutoFit/>
          </a:bodyPr>
          <a:lstStyle/>
          <a:p>
            <a:r>
              <a:rPr lang="zh-CN" altLang="en-US">
                <a:solidFill>
                  <a:schemeClr val="bg1"/>
                </a:solidFill>
              </a:rPr>
              <a:t>相册</a:t>
            </a:r>
          </a:p>
        </p:txBody>
      </p:sp>
      <p:sp>
        <p:nvSpPr>
          <p:cNvPr id="14" name="文本框 13"/>
          <p:cNvSpPr txBox="1"/>
          <p:nvPr/>
        </p:nvSpPr>
        <p:spPr>
          <a:xfrm>
            <a:off x="2502535" y="5803900"/>
            <a:ext cx="784860" cy="368300"/>
          </a:xfrm>
          <a:prstGeom prst="rect">
            <a:avLst/>
          </a:prstGeom>
          <a:noFill/>
        </p:spPr>
        <p:txBody>
          <a:bodyPr wrap="square" rtlCol="0">
            <a:spAutoFit/>
          </a:bodyPr>
          <a:lstStyle/>
          <a:p>
            <a:r>
              <a:rPr lang="zh-CN" altLang="en-US">
                <a:solidFill>
                  <a:schemeClr val="bg1"/>
                </a:solidFill>
              </a:rPr>
              <a:t>返回</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图片 4" descr="e268a41b20ba74f2c99182231a6bbb1a"/>
          <p:cNvPicPr>
            <a:picLocks noChangeAspect="1"/>
          </p:cNvPicPr>
          <p:nvPr/>
        </p:nvPicPr>
        <p:blipFill>
          <a:blip r:embed="rId3">
            <a:clrChange>
              <a:clrFrom>
                <a:srgbClr val="FFFFFF">
                  <a:alpha val="100000"/>
                </a:srgbClr>
              </a:clrFrom>
              <a:clrTo>
                <a:srgbClr val="FFFFFF">
                  <a:alpha val="100000"/>
                  <a:alpha val="0"/>
                </a:srgbClr>
              </a:clrTo>
            </a:clrChange>
            <a:biLevel thresh="50000"/>
          </a:blip>
          <a:stretch>
            <a:fillRect/>
          </a:stretch>
        </p:blipFill>
        <p:spPr>
          <a:xfrm>
            <a:off x="6308725" y="7258050"/>
            <a:ext cx="680720" cy="680720"/>
          </a:xfrm>
          <a:prstGeom prst="rect">
            <a:avLst/>
          </a:prstGeom>
        </p:spPr>
      </p:pic>
      <p:pic>
        <p:nvPicPr>
          <p:cNvPr id="3" name="图片 2" descr="汽车的内部&#10;&#10;低可信度描述已自动生成">
            <a:extLst>
              <a:ext uri="{FF2B5EF4-FFF2-40B4-BE49-F238E27FC236}">
                <a16:creationId xmlns:a16="http://schemas.microsoft.com/office/drawing/2014/main" id="{F006BCE5-583F-4421-A922-0CF098D5E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58" y="-1205758"/>
            <a:ext cx="13800404" cy="9250466"/>
          </a:xfrm>
          <a:prstGeom prst="rect">
            <a:avLst/>
          </a:prstGeom>
        </p:spPr>
      </p:pic>
    </p:spTree>
    <p:custDataLst>
      <p:tags r:id="rId1"/>
    </p:custDataLst>
    <p:extLst>
      <p:ext uri="{BB962C8B-B14F-4D97-AF65-F5344CB8AC3E}">
        <p14:creationId xmlns:p14="http://schemas.microsoft.com/office/powerpoint/2010/main" val="20479493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descr="汽车的方向盘&#10;&#10;中度可信度描述已自动生成">
            <a:extLst>
              <a:ext uri="{FF2B5EF4-FFF2-40B4-BE49-F238E27FC236}">
                <a16:creationId xmlns:a16="http://schemas.microsoft.com/office/drawing/2014/main" id="{52B1DADB-A04B-40E2-A34A-9A5623338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38" y="-1226189"/>
            <a:ext cx="13861364" cy="9291328"/>
          </a:xfrm>
          <a:prstGeom prst="rect">
            <a:avLst/>
          </a:prstGeom>
        </p:spPr>
      </p:pic>
    </p:spTree>
    <p:extLst>
      <p:ext uri="{BB962C8B-B14F-4D97-AF65-F5344CB8AC3E}">
        <p14:creationId xmlns:p14="http://schemas.microsoft.com/office/powerpoint/2010/main" val="9983605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图片 4" descr="e268a41b20ba74f2c99182231a6bbb1a"/>
          <p:cNvPicPr>
            <a:picLocks noChangeAspect="1"/>
          </p:cNvPicPr>
          <p:nvPr/>
        </p:nvPicPr>
        <p:blipFill>
          <a:blip r:embed="rId3">
            <a:clrChange>
              <a:clrFrom>
                <a:srgbClr val="FFFFFF">
                  <a:alpha val="100000"/>
                </a:srgbClr>
              </a:clrFrom>
              <a:clrTo>
                <a:srgbClr val="FFFFFF">
                  <a:alpha val="100000"/>
                  <a:alpha val="0"/>
                </a:srgbClr>
              </a:clrTo>
            </a:clrChange>
            <a:biLevel thresh="50000"/>
          </a:blip>
          <a:stretch>
            <a:fillRect/>
          </a:stretch>
        </p:blipFill>
        <p:spPr>
          <a:xfrm>
            <a:off x="6308725" y="7258050"/>
            <a:ext cx="680720" cy="680720"/>
          </a:xfrm>
          <a:prstGeom prst="rect">
            <a:avLst/>
          </a:prstGeom>
        </p:spPr>
      </p:pic>
      <p:pic>
        <p:nvPicPr>
          <p:cNvPr id="9" name="图片 8" descr="汽车的方向盘&#10;&#10;中度可信度描述已自动生成">
            <a:extLst>
              <a:ext uri="{FF2B5EF4-FFF2-40B4-BE49-F238E27FC236}">
                <a16:creationId xmlns:a16="http://schemas.microsoft.com/office/drawing/2014/main" id="{C66EE253-EE2A-4056-9307-1B4E870C63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96" y="-1213224"/>
            <a:ext cx="13822680" cy="9265397"/>
          </a:xfrm>
          <a:prstGeom prst="rect">
            <a:avLst/>
          </a:prstGeom>
        </p:spPr>
      </p:pic>
    </p:spTree>
    <p:custDataLst>
      <p:tags r:id="rId1"/>
    </p:custDataLst>
    <p:extLst>
      <p:ext uri="{BB962C8B-B14F-4D97-AF65-F5344CB8AC3E}">
        <p14:creationId xmlns:p14="http://schemas.microsoft.com/office/powerpoint/2010/main" val="7340466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66F755C-979D-4665-9259-6309AF2DE03C}"/>
              </a:ext>
            </a:extLst>
          </p:cNvPr>
          <p:cNvSpPr txBox="1"/>
          <p:nvPr/>
        </p:nvSpPr>
        <p:spPr>
          <a:xfrm>
            <a:off x="1711516" y="2099819"/>
            <a:ext cx="8751997" cy="2639312"/>
          </a:xfrm>
          <a:prstGeom prst="rect">
            <a:avLst/>
          </a:prstGeom>
          <a:noFill/>
        </p:spPr>
        <p:txBody>
          <a:bodyPr wrap="square">
            <a:spAutoFit/>
          </a:bodyPr>
          <a:lstStyle/>
          <a:p>
            <a:pPr marL="0" indent="0" defTabSz="914400">
              <a:lnSpc>
                <a:spcPct val="150000"/>
              </a:lnSpc>
            </a:pPr>
            <a:r>
              <a:rPr lang="zh-CN" altLang="en-US" sz="1600" dirty="0">
                <a:solidFill>
                  <a:schemeClr val="bg1"/>
                </a:solidFill>
                <a:latin typeface="思源黑体 CN Light" panose="020B0300000000000000" pitchFamily="34" charset="-122"/>
                <a:ea typeface="思源黑体 CN Light" panose="020B0300000000000000" pitchFamily="34" charset="-122"/>
              </a:rPr>
              <a:t>有人问</a:t>
            </a:r>
            <a:r>
              <a:rPr lang="en-US" altLang="zh-CN" sz="1600" dirty="0">
                <a:solidFill>
                  <a:schemeClr val="bg1"/>
                </a:solidFill>
                <a:latin typeface="思源黑体 CN Light" panose="020B0300000000000000" pitchFamily="34" charset="-122"/>
                <a:ea typeface="思源黑体 CN Light" panose="020B0300000000000000" pitchFamily="34" charset="-122"/>
              </a:rPr>
              <a:t>:“</a:t>
            </a:r>
            <a:r>
              <a:rPr lang="zh-CN" altLang="en-US" sz="1600" dirty="0">
                <a:solidFill>
                  <a:schemeClr val="bg1"/>
                </a:solidFill>
                <a:latin typeface="思源黑体 CN Light" panose="020B0300000000000000" pitchFamily="34" charset="-122"/>
                <a:ea typeface="思源黑体 CN Light" panose="020B0300000000000000" pitchFamily="34" charset="-122"/>
              </a:rPr>
              <a:t>家是什么”</a:t>
            </a:r>
          </a:p>
          <a:p>
            <a:pPr marL="0" indent="0" defTabSz="914400">
              <a:lnSpc>
                <a:spcPct val="150000"/>
              </a:lnSpc>
            </a:pPr>
            <a:r>
              <a:rPr lang="zh-CN" altLang="en-US" sz="1600" dirty="0">
                <a:solidFill>
                  <a:schemeClr val="bg1"/>
                </a:solidFill>
                <a:latin typeface="思源黑体 CN Light" panose="020B0300000000000000" pitchFamily="34" charset="-122"/>
                <a:ea typeface="思源黑体 CN Light" panose="020B0300000000000000" pitchFamily="34" charset="-122"/>
              </a:rPr>
              <a:t>家是一件旧风衣，风也是它，雨也是它；</a:t>
            </a:r>
          </a:p>
          <a:p>
            <a:pPr marL="0" indent="0" defTabSz="914400">
              <a:lnSpc>
                <a:spcPct val="150000"/>
              </a:lnSpc>
            </a:pPr>
            <a:r>
              <a:rPr lang="zh-CN" altLang="en-US" sz="1600" dirty="0">
                <a:solidFill>
                  <a:schemeClr val="bg1"/>
                </a:solidFill>
                <a:latin typeface="思源黑体 CN Light" panose="020B0300000000000000" pitchFamily="34" charset="-122"/>
                <a:ea typeface="思源黑体 CN Light" panose="020B0300000000000000" pitchFamily="34" charset="-122"/>
              </a:rPr>
              <a:t>家是倦鸟归来的巢，家是小船避风的港；</a:t>
            </a:r>
            <a:endParaRPr lang="en-US" altLang="zh-CN" sz="1600" dirty="0">
              <a:solidFill>
                <a:schemeClr val="bg1"/>
              </a:solidFill>
              <a:latin typeface="思源黑体 CN Light" panose="020B0300000000000000" pitchFamily="34" charset="-122"/>
              <a:ea typeface="思源黑体 CN Light" panose="020B0300000000000000" pitchFamily="34" charset="-122"/>
            </a:endParaRPr>
          </a:p>
          <a:p>
            <a:pPr marL="0" indent="0" defTabSz="914400">
              <a:lnSpc>
                <a:spcPct val="150000"/>
              </a:lnSpc>
            </a:pPr>
            <a:endParaRPr lang="zh-CN" altLang="en-US" sz="1600" dirty="0">
              <a:solidFill>
                <a:schemeClr val="bg1"/>
              </a:solidFill>
              <a:latin typeface="思源黑体 CN Light" panose="020B0300000000000000" pitchFamily="34" charset="-122"/>
              <a:ea typeface="思源黑体 CN Light" panose="020B0300000000000000" pitchFamily="34" charset="-122"/>
            </a:endParaRPr>
          </a:p>
          <a:p>
            <a:pPr marL="0" indent="0" defTabSz="914400">
              <a:lnSpc>
                <a:spcPct val="150000"/>
              </a:lnSpc>
            </a:pPr>
            <a:r>
              <a:rPr lang="zh-CN" altLang="en-US" sz="1600" dirty="0">
                <a:solidFill>
                  <a:schemeClr val="bg1"/>
                </a:solidFill>
                <a:latin typeface="思源黑体 CN Light" panose="020B0300000000000000" pitchFamily="34" charset="-122"/>
                <a:ea typeface="思源黑体 CN Light" panose="020B0300000000000000" pitchFamily="34" charset="-122"/>
              </a:rPr>
              <a:t>家就如同阳光一般，</a:t>
            </a:r>
          </a:p>
          <a:p>
            <a:pPr marL="0" indent="0" defTabSz="914400">
              <a:lnSpc>
                <a:spcPct val="150000"/>
              </a:lnSpc>
            </a:pPr>
            <a:r>
              <a:rPr lang="zh-CN" altLang="en-US" sz="1600" dirty="0">
                <a:solidFill>
                  <a:schemeClr val="bg1"/>
                </a:solidFill>
                <a:latin typeface="思源黑体 CN Light" panose="020B0300000000000000" pitchFamily="34" charset="-122"/>
                <a:ea typeface="思源黑体 CN Light" panose="020B0300000000000000" pitchFamily="34" charset="-122"/>
              </a:rPr>
              <a:t>能够抚平你受伤的心灵，给你一抹温暖；</a:t>
            </a:r>
          </a:p>
          <a:p>
            <a:pPr marL="0" indent="0" defTabSz="914400">
              <a:lnSpc>
                <a:spcPct val="150000"/>
              </a:lnSpc>
            </a:pPr>
            <a:r>
              <a:rPr lang="zh-CN" altLang="en-US" sz="1600" dirty="0">
                <a:solidFill>
                  <a:schemeClr val="bg1"/>
                </a:solidFill>
                <a:latin typeface="思源黑体 CN Light" panose="020B0300000000000000" pitchFamily="34" charset="-122"/>
                <a:ea typeface="思源黑体 CN Light" panose="020B0300000000000000" pitchFamily="34" charset="-122"/>
              </a:rPr>
              <a:t>能够在你低落时，给你一丝的明亮。</a:t>
            </a:r>
            <a:endParaRPr lang="en-US" altLang="zh-CN" sz="1600" dirty="0">
              <a:solidFill>
                <a:schemeClr val="bg1"/>
              </a:solidFill>
              <a:latin typeface="思源黑体 CN Light" panose="020B0300000000000000" pitchFamily="34" charset="-122"/>
              <a:ea typeface="思源黑体 CN Light" panose="020B0300000000000000" pitchFamily="34" charset="-122"/>
            </a:endParaRPr>
          </a:p>
        </p:txBody>
      </p:sp>
      <p:cxnSp>
        <p:nvCxnSpPr>
          <p:cNvPr id="8" name="直接连接符 7">
            <a:extLst>
              <a:ext uri="{FF2B5EF4-FFF2-40B4-BE49-F238E27FC236}">
                <a16:creationId xmlns:a16="http://schemas.microsoft.com/office/drawing/2014/main" id="{1C0A6762-C55C-4AAD-BA91-4FDE502D7442}"/>
              </a:ext>
            </a:extLst>
          </p:cNvPr>
          <p:cNvCxnSpPr/>
          <p:nvPr/>
        </p:nvCxnSpPr>
        <p:spPr>
          <a:xfrm>
            <a:off x="1342662" y="2221495"/>
            <a:ext cx="0" cy="23959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1289A64B-DF2F-4DB5-A622-5A2942C9BA4C}"/>
              </a:ext>
            </a:extLst>
          </p:cNvPr>
          <p:cNvSpPr/>
          <p:nvPr/>
        </p:nvSpPr>
        <p:spPr>
          <a:xfrm>
            <a:off x="1210900" y="1836294"/>
            <a:ext cx="263525" cy="2635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8508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图片 3" descr="汽车的方向盘&#10;&#10;中度可信度描述已自动生成">
            <a:extLst>
              <a:ext uri="{FF2B5EF4-FFF2-40B4-BE49-F238E27FC236}">
                <a16:creationId xmlns:a16="http://schemas.microsoft.com/office/drawing/2014/main" id="{D85DB46F-5C70-43AD-985C-E0016D63E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14" y="-1243534"/>
            <a:ext cx="13913116" cy="9326017"/>
          </a:xfrm>
          <a:prstGeom prst="rect">
            <a:avLst/>
          </a:prstGeom>
        </p:spPr>
      </p:pic>
    </p:spTree>
    <p:custDataLst>
      <p:tags r:id="rId1"/>
    </p:custDataLst>
    <p:extLst>
      <p:ext uri="{BB962C8B-B14F-4D97-AF65-F5344CB8AC3E}">
        <p14:creationId xmlns:p14="http://schemas.microsoft.com/office/powerpoint/2010/main" val="12805582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图片 4" descr="e268a41b20ba74f2c99182231a6bbb1a"/>
          <p:cNvPicPr>
            <a:picLocks noChangeAspect="1"/>
          </p:cNvPicPr>
          <p:nvPr/>
        </p:nvPicPr>
        <p:blipFill>
          <a:blip r:embed="rId3">
            <a:clrChange>
              <a:clrFrom>
                <a:srgbClr val="FFFFFF">
                  <a:alpha val="100000"/>
                </a:srgbClr>
              </a:clrFrom>
              <a:clrTo>
                <a:srgbClr val="FFFFFF">
                  <a:alpha val="100000"/>
                  <a:alpha val="0"/>
                </a:srgbClr>
              </a:clrTo>
            </a:clrChange>
            <a:biLevel thresh="50000"/>
          </a:blip>
          <a:stretch>
            <a:fillRect/>
          </a:stretch>
        </p:blipFill>
        <p:spPr>
          <a:xfrm>
            <a:off x="6308725" y="7258050"/>
            <a:ext cx="680720" cy="680720"/>
          </a:xfrm>
          <a:prstGeom prst="rect">
            <a:avLst/>
          </a:prstGeom>
        </p:spPr>
      </p:pic>
      <p:pic>
        <p:nvPicPr>
          <p:cNvPr id="6" name="图片 5">
            <a:extLst>
              <a:ext uri="{FF2B5EF4-FFF2-40B4-BE49-F238E27FC236}">
                <a16:creationId xmlns:a16="http://schemas.microsoft.com/office/drawing/2014/main" id="{E49258F8-3F81-4B8E-A532-D6BF94D80765}"/>
              </a:ext>
            </a:extLst>
          </p:cNvPr>
          <p:cNvPicPr>
            <a:picLocks noChangeAspect="1"/>
          </p:cNvPicPr>
          <p:nvPr/>
        </p:nvPicPr>
        <p:blipFill rotWithShape="1">
          <a:blip r:embed="rId4">
            <a:extLst>
              <a:ext uri="{28A0092B-C50C-407E-A947-70E740481C1C}">
                <a14:useLocalDpi xmlns:a14="http://schemas.microsoft.com/office/drawing/2010/main" val="0"/>
              </a:ext>
            </a:extLst>
          </a:blip>
          <a:srcRect l="15421" t="8444" r="16930" b="21333"/>
          <a:stretch/>
        </p:blipFill>
        <p:spPr>
          <a:xfrm>
            <a:off x="3449998" y="671484"/>
            <a:ext cx="6921071" cy="4815840"/>
          </a:xfrm>
          <a:prstGeom prst="rect">
            <a:avLst/>
          </a:prstGeom>
        </p:spPr>
      </p:pic>
      <p:sp>
        <p:nvSpPr>
          <p:cNvPr id="7" name="文本框 6">
            <a:extLst>
              <a:ext uri="{FF2B5EF4-FFF2-40B4-BE49-F238E27FC236}">
                <a16:creationId xmlns:a16="http://schemas.microsoft.com/office/drawing/2014/main" id="{48334669-7D7F-4D4E-9D4A-9461456E9C92}"/>
              </a:ext>
            </a:extLst>
          </p:cNvPr>
          <p:cNvSpPr txBox="1"/>
          <p:nvPr/>
        </p:nvSpPr>
        <p:spPr>
          <a:xfrm>
            <a:off x="565216" y="3139209"/>
            <a:ext cx="1560946"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奶茶饮料</a:t>
            </a:r>
          </a:p>
        </p:txBody>
      </p:sp>
      <p:sp>
        <p:nvSpPr>
          <p:cNvPr id="8" name="文本框 7">
            <a:extLst>
              <a:ext uri="{FF2B5EF4-FFF2-40B4-BE49-F238E27FC236}">
                <a16:creationId xmlns:a16="http://schemas.microsoft.com/office/drawing/2014/main" id="{CC3F8479-AF1B-42B8-94D7-8A8D9DB9AA1D}"/>
              </a:ext>
            </a:extLst>
          </p:cNvPr>
          <p:cNvSpPr txBox="1"/>
          <p:nvPr/>
        </p:nvSpPr>
        <p:spPr>
          <a:xfrm>
            <a:off x="565216" y="4030208"/>
            <a:ext cx="1182255"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饺子铺</a:t>
            </a:r>
          </a:p>
        </p:txBody>
      </p:sp>
      <p:sp>
        <p:nvSpPr>
          <p:cNvPr id="9" name="文本框 8">
            <a:extLst>
              <a:ext uri="{FF2B5EF4-FFF2-40B4-BE49-F238E27FC236}">
                <a16:creationId xmlns:a16="http://schemas.microsoft.com/office/drawing/2014/main" id="{6E699C86-36B4-42B8-ABD6-DF6D34827DA0}"/>
              </a:ext>
            </a:extLst>
          </p:cNvPr>
          <p:cNvSpPr txBox="1"/>
          <p:nvPr/>
        </p:nvSpPr>
        <p:spPr>
          <a:xfrm>
            <a:off x="519223" y="4893386"/>
            <a:ext cx="1182255"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当前位置</a:t>
            </a:r>
          </a:p>
        </p:txBody>
      </p:sp>
      <p:sp>
        <p:nvSpPr>
          <p:cNvPr id="10" name="文本框 9">
            <a:extLst>
              <a:ext uri="{FF2B5EF4-FFF2-40B4-BE49-F238E27FC236}">
                <a16:creationId xmlns:a16="http://schemas.microsoft.com/office/drawing/2014/main" id="{1B9D1B1C-D97C-414E-A336-3915B0E05C15}"/>
              </a:ext>
            </a:extLst>
          </p:cNvPr>
          <p:cNvSpPr txBox="1"/>
          <p:nvPr/>
        </p:nvSpPr>
        <p:spPr>
          <a:xfrm>
            <a:off x="6462636" y="5927183"/>
            <a:ext cx="1071418" cy="378691"/>
          </a:xfrm>
          <a:prstGeom prst="rect">
            <a:avLst/>
          </a:prstGeom>
          <a:noFill/>
        </p:spPr>
        <p:txBody>
          <a:bodyPr wrap="square" rtlCol="0">
            <a:spAutoFit/>
          </a:bodyPr>
          <a:lstStyle/>
          <a:p>
            <a:r>
              <a:rPr lang="zh-CN" altLang="en-US" dirty="0">
                <a:solidFill>
                  <a:schemeClr val="bg1"/>
                </a:solidFill>
              </a:rPr>
              <a:t>时间</a:t>
            </a:r>
          </a:p>
        </p:txBody>
      </p:sp>
      <p:sp>
        <p:nvSpPr>
          <p:cNvPr id="11" name="文本框 10">
            <a:extLst>
              <a:ext uri="{FF2B5EF4-FFF2-40B4-BE49-F238E27FC236}">
                <a16:creationId xmlns:a16="http://schemas.microsoft.com/office/drawing/2014/main" id="{588972C5-EDF5-4328-A63B-30D309F8A15C}"/>
              </a:ext>
            </a:extLst>
          </p:cNvPr>
          <p:cNvSpPr txBox="1"/>
          <p:nvPr/>
        </p:nvSpPr>
        <p:spPr>
          <a:xfrm>
            <a:off x="12108443" y="5257902"/>
            <a:ext cx="1071418" cy="369332"/>
          </a:xfrm>
          <a:prstGeom prst="rect">
            <a:avLst/>
          </a:prstGeom>
          <a:noFill/>
        </p:spPr>
        <p:txBody>
          <a:bodyPr wrap="square" rtlCol="0">
            <a:spAutoFit/>
          </a:bodyPr>
          <a:lstStyle/>
          <a:p>
            <a:r>
              <a:rPr lang="zh-CN" altLang="en-US" dirty="0">
                <a:solidFill>
                  <a:schemeClr val="bg1"/>
                </a:solidFill>
              </a:rPr>
              <a:t>选项</a:t>
            </a:r>
          </a:p>
        </p:txBody>
      </p:sp>
      <p:sp>
        <p:nvSpPr>
          <p:cNvPr id="12" name="文本框 11">
            <a:extLst>
              <a:ext uri="{FF2B5EF4-FFF2-40B4-BE49-F238E27FC236}">
                <a16:creationId xmlns:a16="http://schemas.microsoft.com/office/drawing/2014/main" id="{3E427D08-92BC-426B-A8F5-6E666506EE01}"/>
              </a:ext>
            </a:extLst>
          </p:cNvPr>
          <p:cNvSpPr txBox="1"/>
          <p:nvPr/>
        </p:nvSpPr>
        <p:spPr>
          <a:xfrm>
            <a:off x="12088847" y="4844095"/>
            <a:ext cx="1071418" cy="378691"/>
          </a:xfrm>
          <a:prstGeom prst="rect">
            <a:avLst/>
          </a:prstGeom>
          <a:noFill/>
        </p:spPr>
        <p:txBody>
          <a:bodyPr wrap="square" rtlCol="0">
            <a:spAutoFit/>
          </a:bodyPr>
          <a:lstStyle/>
          <a:p>
            <a:r>
              <a:rPr lang="zh-CN" altLang="en-US" dirty="0">
                <a:solidFill>
                  <a:schemeClr val="bg1"/>
                </a:solidFill>
              </a:rPr>
              <a:t>菜单</a:t>
            </a:r>
          </a:p>
        </p:txBody>
      </p:sp>
      <p:sp>
        <p:nvSpPr>
          <p:cNvPr id="13" name="文本框 12">
            <a:extLst>
              <a:ext uri="{FF2B5EF4-FFF2-40B4-BE49-F238E27FC236}">
                <a16:creationId xmlns:a16="http://schemas.microsoft.com/office/drawing/2014/main" id="{D5906044-C18E-4700-9809-6C5657521B81}"/>
              </a:ext>
            </a:extLst>
          </p:cNvPr>
          <p:cNvSpPr txBox="1"/>
          <p:nvPr/>
        </p:nvSpPr>
        <p:spPr>
          <a:xfrm>
            <a:off x="12073596" y="2773045"/>
            <a:ext cx="1228436" cy="369332"/>
          </a:xfrm>
          <a:prstGeom prst="rect">
            <a:avLst/>
          </a:prstGeom>
          <a:noFill/>
        </p:spPr>
        <p:txBody>
          <a:bodyPr wrap="square" rtlCol="0">
            <a:spAutoFit/>
          </a:bodyPr>
          <a:lstStyle/>
          <a:p>
            <a:r>
              <a:rPr lang="zh-CN" altLang="en-US" dirty="0">
                <a:solidFill>
                  <a:schemeClr val="bg1"/>
                </a:solidFill>
              </a:rPr>
              <a:t>烘焙坊</a:t>
            </a:r>
          </a:p>
        </p:txBody>
      </p:sp>
      <p:sp>
        <p:nvSpPr>
          <p:cNvPr id="14" name="文本框 13">
            <a:extLst>
              <a:ext uri="{FF2B5EF4-FFF2-40B4-BE49-F238E27FC236}">
                <a16:creationId xmlns:a16="http://schemas.microsoft.com/office/drawing/2014/main" id="{9C544A4B-8F2D-409B-9372-CBD6A947C439}"/>
              </a:ext>
            </a:extLst>
          </p:cNvPr>
          <p:cNvSpPr txBox="1"/>
          <p:nvPr/>
        </p:nvSpPr>
        <p:spPr>
          <a:xfrm>
            <a:off x="12079294" y="1711862"/>
            <a:ext cx="1487054" cy="369332"/>
          </a:xfrm>
          <a:prstGeom prst="rect">
            <a:avLst/>
          </a:prstGeom>
          <a:noFill/>
        </p:spPr>
        <p:txBody>
          <a:bodyPr wrap="square" rtlCol="0">
            <a:spAutoFit/>
          </a:bodyPr>
          <a:lstStyle/>
          <a:p>
            <a:r>
              <a:rPr lang="zh-CN" altLang="en-US" dirty="0">
                <a:solidFill>
                  <a:schemeClr val="bg1"/>
                </a:solidFill>
              </a:rPr>
              <a:t>美甲店</a:t>
            </a:r>
          </a:p>
        </p:txBody>
      </p:sp>
      <p:sp>
        <p:nvSpPr>
          <p:cNvPr id="15" name="文本框 14">
            <a:extLst>
              <a:ext uri="{FF2B5EF4-FFF2-40B4-BE49-F238E27FC236}">
                <a16:creationId xmlns:a16="http://schemas.microsoft.com/office/drawing/2014/main" id="{1098D721-FD2E-4BAD-9B10-505B8FAF9631}"/>
              </a:ext>
            </a:extLst>
          </p:cNvPr>
          <p:cNvSpPr txBox="1"/>
          <p:nvPr/>
        </p:nvSpPr>
        <p:spPr>
          <a:xfrm>
            <a:off x="7603322" y="5936986"/>
            <a:ext cx="1413164" cy="369332"/>
          </a:xfrm>
          <a:prstGeom prst="rect">
            <a:avLst/>
          </a:prstGeom>
          <a:noFill/>
        </p:spPr>
        <p:txBody>
          <a:bodyPr wrap="square" rtlCol="0">
            <a:spAutoFit/>
          </a:bodyPr>
          <a:lstStyle/>
          <a:p>
            <a:r>
              <a:rPr lang="zh-CN" altLang="en-US" dirty="0">
                <a:solidFill>
                  <a:schemeClr val="bg1"/>
                </a:solidFill>
              </a:rPr>
              <a:t>西式快餐</a:t>
            </a:r>
          </a:p>
        </p:txBody>
      </p:sp>
      <p:sp>
        <p:nvSpPr>
          <p:cNvPr id="16" name="文本框 15">
            <a:extLst>
              <a:ext uri="{FF2B5EF4-FFF2-40B4-BE49-F238E27FC236}">
                <a16:creationId xmlns:a16="http://schemas.microsoft.com/office/drawing/2014/main" id="{86E8BF59-317B-4EE5-8B86-7431DC0AD513}"/>
              </a:ext>
            </a:extLst>
          </p:cNvPr>
          <p:cNvSpPr txBox="1"/>
          <p:nvPr/>
        </p:nvSpPr>
        <p:spPr>
          <a:xfrm>
            <a:off x="12073596" y="3674995"/>
            <a:ext cx="1071418" cy="378691"/>
          </a:xfrm>
          <a:prstGeom prst="rect">
            <a:avLst/>
          </a:prstGeom>
          <a:noFill/>
        </p:spPr>
        <p:txBody>
          <a:bodyPr wrap="square" rtlCol="0">
            <a:spAutoFit/>
          </a:bodyPr>
          <a:lstStyle/>
          <a:p>
            <a:r>
              <a:rPr lang="zh-CN" altLang="en-US" dirty="0">
                <a:solidFill>
                  <a:schemeClr val="bg1"/>
                </a:solidFill>
              </a:rPr>
              <a:t>超市</a:t>
            </a:r>
          </a:p>
        </p:txBody>
      </p:sp>
      <p:sp>
        <p:nvSpPr>
          <p:cNvPr id="17" name="文本框 16">
            <a:extLst>
              <a:ext uri="{FF2B5EF4-FFF2-40B4-BE49-F238E27FC236}">
                <a16:creationId xmlns:a16="http://schemas.microsoft.com/office/drawing/2014/main" id="{E61928EA-6279-47AB-A8B2-313F047AE531}"/>
              </a:ext>
            </a:extLst>
          </p:cNvPr>
          <p:cNvSpPr txBox="1"/>
          <p:nvPr/>
        </p:nvSpPr>
        <p:spPr>
          <a:xfrm>
            <a:off x="12073596" y="4361437"/>
            <a:ext cx="1071418" cy="369332"/>
          </a:xfrm>
          <a:prstGeom prst="rect">
            <a:avLst/>
          </a:prstGeom>
          <a:noFill/>
        </p:spPr>
        <p:txBody>
          <a:bodyPr wrap="square" rtlCol="0">
            <a:spAutoFit/>
          </a:bodyPr>
          <a:lstStyle/>
          <a:p>
            <a:r>
              <a:rPr lang="zh-CN" altLang="en-US" dirty="0">
                <a:solidFill>
                  <a:schemeClr val="bg1"/>
                </a:solidFill>
              </a:rPr>
              <a:t>面馆</a:t>
            </a:r>
          </a:p>
        </p:txBody>
      </p:sp>
      <p:sp>
        <p:nvSpPr>
          <p:cNvPr id="18" name="文本框 17">
            <a:extLst>
              <a:ext uri="{FF2B5EF4-FFF2-40B4-BE49-F238E27FC236}">
                <a16:creationId xmlns:a16="http://schemas.microsoft.com/office/drawing/2014/main" id="{DA9D3554-0167-4B09-B7E7-7A0E191D5FD1}"/>
              </a:ext>
            </a:extLst>
          </p:cNvPr>
          <p:cNvSpPr txBox="1"/>
          <p:nvPr/>
        </p:nvSpPr>
        <p:spPr>
          <a:xfrm>
            <a:off x="809980" y="1527196"/>
            <a:ext cx="1071418" cy="369332"/>
          </a:xfrm>
          <a:prstGeom prst="rect">
            <a:avLst/>
          </a:prstGeom>
          <a:noFill/>
        </p:spPr>
        <p:txBody>
          <a:bodyPr wrap="square" rtlCol="0">
            <a:spAutoFit/>
          </a:bodyPr>
          <a:lstStyle/>
          <a:p>
            <a:r>
              <a:rPr lang="zh-CN" altLang="en-US" dirty="0">
                <a:solidFill>
                  <a:schemeClr val="bg1"/>
                </a:solidFill>
              </a:rPr>
              <a:t>照相馆</a:t>
            </a:r>
          </a:p>
        </p:txBody>
      </p:sp>
      <p:sp>
        <p:nvSpPr>
          <p:cNvPr id="19" name="文本框 18">
            <a:extLst>
              <a:ext uri="{FF2B5EF4-FFF2-40B4-BE49-F238E27FC236}">
                <a16:creationId xmlns:a16="http://schemas.microsoft.com/office/drawing/2014/main" id="{149DE693-9CCF-493F-A3E1-D5569DBDC70E}"/>
              </a:ext>
            </a:extLst>
          </p:cNvPr>
          <p:cNvSpPr txBox="1"/>
          <p:nvPr/>
        </p:nvSpPr>
        <p:spPr>
          <a:xfrm>
            <a:off x="960062" y="2401199"/>
            <a:ext cx="1071418" cy="369332"/>
          </a:xfrm>
          <a:prstGeom prst="rect">
            <a:avLst/>
          </a:prstGeom>
          <a:noFill/>
        </p:spPr>
        <p:txBody>
          <a:bodyPr wrap="square" rtlCol="0">
            <a:spAutoFit/>
          </a:bodyPr>
          <a:lstStyle/>
          <a:p>
            <a:r>
              <a:rPr lang="zh-CN" altLang="en-US" dirty="0">
                <a:solidFill>
                  <a:schemeClr val="bg1"/>
                </a:solidFill>
              </a:rPr>
              <a:t>商场</a:t>
            </a:r>
          </a:p>
        </p:txBody>
      </p:sp>
      <p:sp>
        <p:nvSpPr>
          <p:cNvPr id="20" name="文本框 19">
            <a:extLst>
              <a:ext uri="{FF2B5EF4-FFF2-40B4-BE49-F238E27FC236}">
                <a16:creationId xmlns:a16="http://schemas.microsoft.com/office/drawing/2014/main" id="{4F1BFC4D-7A12-470F-A9CE-BE78B5E1C6FF}"/>
              </a:ext>
            </a:extLst>
          </p:cNvPr>
          <p:cNvSpPr txBox="1"/>
          <p:nvPr/>
        </p:nvSpPr>
        <p:spPr>
          <a:xfrm>
            <a:off x="4629218" y="5936986"/>
            <a:ext cx="1209964" cy="369332"/>
          </a:xfrm>
          <a:prstGeom prst="rect">
            <a:avLst/>
          </a:prstGeom>
          <a:noFill/>
        </p:spPr>
        <p:txBody>
          <a:bodyPr wrap="square" rtlCol="0">
            <a:spAutoFit/>
          </a:bodyPr>
          <a:lstStyle/>
          <a:p>
            <a:r>
              <a:rPr lang="zh-CN" altLang="en-US" dirty="0">
                <a:solidFill>
                  <a:schemeClr val="bg1"/>
                </a:solidFill>
              </a:rPr>
              <a:t>馍菜汤</a:t>
            </a:r>
          </a:p>
        </p:txBody>
      </p:sp>
      <p:cxnSp>
        <p:nvCxnSpPr>
          <p:cNvPr id="23" name="直接连接符 22">
            <a:extLst>
              <a:ext uri="{FF2B5EF4-FFF2-40B4-BE49-F238E27FC236}">
                <a16:creationId xmlns:a16="http://schemas.microsoft.com/office/drawing/2014/main" id="{874C9E8F-A05C-42B5-8705-8BDB603C5637}"/>
              </a:ext>
            </a:extLst>
          </p:cNvPr>
          <p:cNvCxnSpPr/>
          <p:nvPr/>
        </p:nvCxnSpPr>
        <p:spPr>
          <a:xfrm>
            <a:off x="1701478" y="3333509"/>
            <a:ext cx="18750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760F03F-B0FC-4D00-B42D-4CCEEA6A2C1D}"/>
              </a:ext>
            </a:extLst>
          </p:cNvPr>
          <p:cNvCxnSpPr/>
          <p:nvPr/>
        </p:nvCxnSpPr>
        <p:spPr>
          <a:xfrm>
            <a:off x="1747471" y="4214874"/>
            <a:ext cx="187509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FE0EDCC-EA41-4CDA-809D-5622F57B184D}"/>
              </a:ext>
            </a:extLst>
          </p:cNvPr>
          <p:cNvCxnSpPr>
            <a:cxnSpLocks/>
          </p:cNvCxnSpPr>
          <p:nvPr/>
        </p:nvCxnSpPr>
        <p:spPr>
          <a:xfrm>
            <a:off x="1747471" y="5033442"/>
            <a:ext cx="224579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2417F26-8712-4ACE-A527-4E97604241E6}"/>
              </a:ext>
            </a:extLst>
          </p:cNvPr>
          <p:cNvCxnSpPr>
            <a:cxnSpLocks/>
          </p:cNvCxnSpPr>
          <p:nvPr/>
        </p:nvCxnSpPr>
        <p:spPr>
          <a:xfrm>
            <a:off x="1718129" y="2576884"/>
            <a:ext cx="334000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46BDF239-F584-4BF4-9D47-FE9AFE11821B}"/>
              </a:ext>
            </a:extLst>
          </p:cNvPr>
          <p:cNvCxnSpPr>
            <a:cxnSpLocks/>
          </p:cNvCxnSpPr>
          <p:nvPr/>
        </p:nvCxnSpPr>
        <p:spPr>
          <a:xfrm>
            <a:off x="4467828" y="2576884"/>
            <a:ext cx="1006997" cy="16999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0093AFF-08E6-454B-88A6-7AEDB2EBC479}"/>
              </a:ext>
            </a:extLst>
          </p:cNvPr>
          <p:cNvCxnSpPr>
            <a:cxnSpLocks/>
          </p:cNvCxnSpPr>
          <p:nvPr/>
        </p:nvCxnSpPr>
        <p:spPr>
          <a:xfrm>
            <a:off x="4618215" y="1711862"/>
            <a:ext cx="1006997" cy="169993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95350E5-4159-4A00-BC94-1D3D855F9367}"/>
              </a:ext>
            </a:extLst>
          </p:cNvPr>
          <p:cNvCxnSpPr>
            <a:cxnSpLocks/>
          </p:cNvCxnSpPr>
          <p:nvPr/>
        </p:nvCxnSpPr>
        <p:spPr>
          <a:xfrm>
            <a:off x="1677464" y="1711862"/>
            <a:ext cx="29407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12232E0B-4BDA-426F-BA23-C764E5ED8FAE}"/>
              </a:ext>
            </a:extLst>
          </p:cNvPr>
          <p:cNvCxnSpPr>
            <a:cxnSpLocks/>
          </p:cNvCxnSpPr>
          <p:nvPr/>
        </p:nvCxnSpPr>
        <p:spPr>
          <a:xfrm flipV="1">
            <a:off x="7889460" y="4862376"/>
            <a:ext cx="0" cy="10233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7795E0AF-984E-44B8-880B-10FE12A26787}"/>
              </a:ext>
            </a:extLst>
          </p:cNvPr>
          <p:cNvCxnSpPr>
            <a:cxnSpLocks/>
          </p:cNvCxnSpPr>
          <p:nvPr/>
        </p:nvCxnSpPr>
        <p:spPr>
          <a:xfrm flipV="1">
            <a:off x="5058136" y="4676172"/>
            <a:ext cx="0" cy="11634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293EA4E-0D41-4DFD-8A13-74A4DE8166DD}"/>
              </a:ext>
            </a:extLst>
          </p:cNvPr>
          <p:cNvCxnSpPr>
            <a:cxnSpLocks/>
          </p:cNvCxnSpPr>
          <p:nvPr/>
        </p:nvCxnSpPr>
        <p:spPr>
          <a:xfrm flipV="1">
            <a:off x="6882909" y="5224088"/>
            <a:ext cx="0" cy="6616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6D839CEA-3892-409A-9E14-50C65A3CF5D1}"/>
              </a:ext>
            </a:extLst>
          </p:cNvPr>
          <p:cNvCxnSpPr>
            <a:cxnSpLocks/>
          </p:cNvCxnSpPr>
          <p:nvPr/>
        </p:nvCxnSpPr>
        <p:spPr>
          <a:xfrm flipV="1">
            <a:off x="7889460" y="1896528"/>
            <a:ext cx="1693484" cy="8318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C2758A0-AFD2-443F-B9E3-DE239AB129AF}"/>
              </a:ext>
            </a:extLst>
          </p:cNvPr>
          <p:cNvCxnSpPr>
            <a:cxnSpLocks/>
          </p:cNvCxnSpPr>
          <p:nvPr/>
        </p:nvCxnSpPr>
        <p:spPr>
          <a:xfrm>
            <a:off x="9655665" y="2951544"/>
            <a:ext cx="2243110" cy="61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2E96D27F-7389-4681-AC5B-863E77A72D66}"/>
              </a:ext>
            </a:extLst>
          </p:cNvPr>
          <p:cNvCxnSpPr>
            <a:cxnSpLocks/>
          </p:cNvCxnSpPr>
          <p:nvPr/>
        </p:nvCxnSpPr>
        <p:spPr>
          <a:xfrm>
            <a:off x="9582944" y="1896528"/>
            <a:ext cx="2243110" cy="61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96E5E46C-E1A6-419D-86AA-7D0FF68D90D0}"/>
              </a:ext>
            </a:extLst>
          </p:cNvPr>
          <p:cNvCxnSpPr>
            <a:cxnSpLocks/>
          </p:cNvCxnSpPr>
          <p:nvPr/>
        </p:nvCxnSpPr>
        <p:spPr>
          <a:xfrm>
            <a:off x="9655665" y="3833304"/>
            <a:ext cx="2243110" cy="61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23CE77B8-8C0C-40CE-A44B-B8CABD694F4C}"/>
              </a:ext>
            </a:extLst>
          </p:cNvPr>
          <p:cNvCxnSpPr>
            <a:cxnSpLocks/>
          </p:cNvCxnSpPr>
          <p:nvPr/>
        </p:nvCxnSpPr>
        <p:spPr>
          <a:xfrm flipV="1">
            <a:off x="8736202" y="3827475"/>
            <a:ext cx="919463" cy="3873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4C5D4705-40C8-473E-8F2E-DD4216D9BA24}"/>
              </a:ext>
            </a:extLst>
          </p:cNvPr>
          <p:cNvCxnSpPr>
            <a:cxnSpLocks/>
          </p:cNvCxnSpPr>
          <p:nvPr/>
        </p:nvCxnSpPr>
        <p:spPr>
          <a:xfrm>
            <a:off x="8736202" y="4546103"/>
            <a:ext cx="31061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435A129B-594C-48DA-A0DE-07CD5A837185}"/>
              </a:ext>
            </a:extLst>
          </p:cNvPr>
          <p:cNvCxnSpPr>
            <a:cxnSpLocks/>
          </p:cNvCxnSpPr>
          <p:nvPr/>
        </p:nvCxnSpPr>
        <p:spPr>
          <a:xfrm>
            <a:off x="10289270" y="5033441"/>
            <a:ext cx="16095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39354522-4816-48C1-BE13-56A30751FA23}"/>
              </a:ext>
            </a:extLst>
          </p:cNvPr>
          <p:cNvCxnSpPr>
            <a:cxnSpLocks/>
          </p:cNvCxnSpPr>
          <p:nvPr/>
        </p:nvCxnSpPr>
        <p:spPr>
          <a:xfrm>
            <a:off x="10289270" y="5374044"/>
            <a:ext cx="160950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图片 7" descr="汽车窗户外的风景&#10;&#10;描述已自动生成">
            <a:extLst>
              <a:ext uri="{FF2B5EF4-FFF2-40B4-BE49-F238E27FC236}">
                <a16:creationId xmlns:a16="http://schemas.microsoft.com/office/drawing/2014/main" id="{38717679-D446-463A-8DB9-125100E5F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56" y="-1173567"/>
            <a:ext cx="13736200" cy="9186084"/>
          </a:xfrm>
          <a:prstGeom prst="rect">
            <a:avLst/>
          </a:prstGeom>
        </p:spPr>
      </p:pic>
    </p:spTree>
    <p:extLst>
      <p:ext uri="{BB962C8B-B14F-4D97-AF65-F5344CB8AC3E}">
        <p14:creationId xmlns:p14="http://schemas.microsoft.com/office/powerpoint/2010/main" val="37688726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17CC4FC-2E85-4EBC-8F46-DFB6D2B7D4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8129" y="492848"/>
            <a:ext cx="8141207" cy="5444432"/>
          </a:xfrm>
          <a:prstGeom prst="rect">
            <a:avLst/>
          </a:prstGeom>
        </p:spPr>
      </p:pic>
      <p:sp>
        <p:nvSpPr>
          <p:cNvPr id="3" name="文本框 2">
            <a:extLst>
              <a:ext uri="{FF2B5EF4-FFF2-40B4-BE49-F238E27FC236}">
                <a16:creationId xmlns:a16="http://schemas.microsoft.com/office/drawing/2014/main" id="{5F2E33BF-5CE5-47A8-B274-CA2BC8102F20}"/>
              </a:ext>
            </a:extLst>
          </p:cNvPr>
          <p:cNvSpPr txBox="1"/>
          <p:nvPr/>
        </p:nvSpPr>
        <p:spPr>
          <a:xfrm>
            <a:off x="1062589" y="492848"/>
            <a:ext cx="877163" cy="369332"/>
          </a:xfrm>
          <a:prstGeom prst="rect">
            <a:avLst/>
          </a:prstGeom>
          <a:noFill/>
        </p:spPr>
        <p:txBody>
          <a:bodyPr wrap="none" rtlCol="0">
            <a:spAutoFit/>
          </a:bodyPr>
          <a:lstStyle/>
          <a:p>
            <a:r>
              <a:rPr lang="zh-CN" altLang="en-US" dirty="0">
                <a:solidFill>
                  <a:schemeClr val="bg1"/>
                </a:solidFill>
              </a:rPr>
              <a:t>主菜单</a:t>
            </a:r>
          </a:p>
        </p:txBody>
      </p:sp>
      <p:sp>
        <p:nvSpPr>
          <p:cNvPr id="4" name="矩形 3">
            <a:extLst>
              <a:ext uri="{FF2B5EF4-FFF2-40B4-BE49-F238E27FC236}">
                <a16:creationId xmlns:a16="http://schemas.microsoft.com/office/drawing/2014/main" id="{AD95802A-490B-46F5-BD67-C4406718257D}"/>
              </a:ext>
            </a:extLst>
          </p:cNvPr>
          <p:cNvSpPr/>
          <p:nvPr/>
        </p:nvSpPr>
        <p:spPr>
          <a:xfrm>
            <a:off x="1121664" y="4119610"/>
            <a:ext cx="1133856" cy="420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地图</a:t>
            </a:r>
          </a:p>
        </p:txBody>
      </p:sp>
      <p:cxnSp>
        <p:nvCxnSpPr>
          <p:cNvPr id="5" name="直接连接符 4">
            <a:extLst>
              <a:ext uri="{FF2B5EF4-FFF2-40B4-BE49-F238E27FC236}">
                <a16:creationId xmlns:a16="http://schemas.microsoft.com/office/drawing/2014/main" id="{D2E5B0A0-9F2B-4365-9A89-C279E7E5E3A6}"/>
              </a:ext>
            </a:extLst>
          </p:cNvPr>
          <p:cNvCxnSpPr/>
          <p:nvPr/>
        </p:nvCxnSpPr>
        <p:spPr>
          <a:xfrm>
            <a:off x="2356104" y="4403074"/>
            <a:ext cx="180136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288924C-0205-4C90-9615-7653C3B29269}"/>
              </a:ext>
            </a:extLst>
          </p:cNvPr>
          <p:cNvSpPr/>
          <p:nvPr/>
        </p:nvSpPr>
        <p:spPr>
          <a:xfrm>
            <a:off x="11061192" y="4329922"/>
            <a:ext cx="131673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时速</a:t>
            </a:r>
          </a:p>
        </p:txBody>
      </p:sp>
      <p:cxnSp>
        <p:nvCxnSpPr>
          <p:cNvPr id="7" name="直接连接符 6">
            <a:extLst>
              <a:ext uri="{FF2B5EF4-FFF2-40B4-BE49-F238E27FC236}">
                <a16:creationId xmlns:a16="http://schemas.microsoft.com/office/drawing/2014/main" id="{398C65AE-1418-468B-86FA-78FC4987B483}"/>
              </a:ext>
            </a:extLst>
          </p:cNvPr>
          <p:cNvCxnSpPr>
            <a:cxnSpLocks/>
          </p:cNvCxnSpPr>
          <p:nvPr/>
        </p:nvCxnSpPr>
        <p:spPr>
          <a:xfrm>
            <a:off x="9351264" y="4467082"/>
            <a:ext cx="1600200" cy="73152"/>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E416D765-47D2-47D1-9164-0245950D35E1}"/>
              </a:ext>
            </a:extLst>
          </p:cNvPr>
          <p:cNvSpPr/>
          <p:nvPr/>
        </p:nvSpPr>
        <p:spPr>
          <a:xfrm>
            <a:off x="5721096" y="6229036"/>
            <a:ext cx="950976" cy="240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地图</a:t>
            </a:r>
          </a:p>
        </p:txBody>
      </p:sp>
      <p:cxnSp>
        <p:nvCxnSpPr>
          <p:cNvPr id="9" name="直接连接符 8">
            <a:extLst>
              <a:ext uri="{FF2B5EF4-FFF2-40B4-BE49-F238E27FC236}">
                <a16:creationId xmlns:a16="http://schemas.microsoft.com/office/drawing/2014/main" id="{E7C696A9-7315-4A67-9EE2-D90FB01C9464}"/>
              </a:ext>
            </a:extLst>
          </p:cNvPr>
          <p:cNvCxnSpPr/>
          <p:nvPr/>
        </p:nvCxnSpPr>
        <p:spPr>
          <a:xfrm flipH="1">
            <a:off x="6288024" y="4699254"/>
            <a:ext cx="384048" cy="1401032"/>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D1860DDD-7E0C-42DF-A775-355C26F9F338}"/>
              </a:ext>
            </a:extLst>
          </p:cNvPr>
          <p:cNvSpPr/>
          <p:nvPr/>
        </p:nvSpPr>
        <p:spPr>
          <a:xfrm>
            <a:off x="11297713" y="3128486"/>
            <a:ext cx="119908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心情指数</a:t>
            </a:r>
          </a:p>
        </p:txBody>
      </p:sp>
      <p:cxnSp>
        <p:nvCxnSpPr>
          <p:cNvPr id="11" name="直接连接符 10">
            <a:extLst>
              <a:ext uri="{FF2B5EF4-FFF2-40B4-BE49-F238E27FC236}">
                <a16:creationId xmlns:a16="http://schemas.microsoft.com/office/drawing/2014/main" id="{D6B0B575-B0A3-4DBA-B173-FA44B9CC1F58}"/>
              </a:ext>
            </a:extLst>
          </p:cNvPr>
          <p:cNvCxnSpPr/>
          <p:nvPr/>
        </p:nvCxnSpPr>
        <p:spPr>
          <a:xfrm flipV="1">
            <a:off x="9351264" y="3454552"/>
            <a:ext cx="1792224" cy="152994"/>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B2122D1C-6468-4FF1-83FE-30AEDFAD068C}"/>
              </a:ext>
            </a:extLst>
          </p:cNvPr>
          <p:cNvSpPr/>
          <p:nvPr/>
        </p:nvSpPr>
        <p:spPr>
          <a:xfrm>
            <a:off x="11061192" y="1230106"/>
            <a:ext cx="1557528" cy="301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可调节亮度</a:t>
            </a:r>
          </a:p>
        </p:txBody>
      </p:sp>
      <p:cxnSp>
        <p:nvCxnSpPr>
          <p:cNvPr id="13" name="直接连接符 12">
            <a:extLst>
              <a:ext uri="{FF2B5EF4-FFF2-40B4-BE49-F238E27FC236}">
                <a16:creationId xmlns:a16="http://schemas.microsoft.com/office/drawing/2014/main" id="{ECB27218-57B8-4795-B508-3F8045FCCF42}"/>
              </a:ext>
            </a:extLst>
          </p:cNvPr>
          <p:cNvCxnSpPr/>
          <p:nvPr/>
        </p:nvCxnSpPr>
        <p:spPr>
          <a:xfrm flipV="1">
            <a:off x="9223248" y="1378864"/>
            <a:ext cx="1581912" cy="457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67BDC19-F63B-44A9-9624-FF20AC112107}"/>
              </a:ext>
            </a:extLst>
          </p:cNvPr>
          <p:cNvCxnSpPr/>
          <p:nvPr/>
        </p:nvCxnSpPr>
        <p:spPr>
          <a:xfrm>
            <a:off x="7010400" y="4699254"/>
            <a:ext cx="0" cy="1529782"/>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0114DB2E-E776-4FDE-9A3A-B79726869A82}"/>
              </a:ext>
            </a:extLst>
          </p:cNvPr>
          <p:cNvSpPr/>
          <p:nvPr/>
        </p:nvSpPr>
        <p:spPr>
          <a:xfrm>
            <a:off x="6854951" y="6349327"/>
            <a:ext cx="758951" cy="240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搜索</a:t>
            </a:r>
          </a:p>
        </p:txBody>
      </p:sp>
      <p:cxnSp>
        <p:nvCxnSpPr>
          <p:cNvPr id="16" name="直接连接符 15">
            <a:extLst>
              <a:ext uri="{FF2B5EF4-FFF2-40B4-BE49-F238E27FC236}">
                <a16:creationId xmlns:a16="http://schemas.microsoft.com/office/drawing/2014/main" id="{6129645C-FF3F-44FA-9F57-26FA1C2DA6F1}"/>
              </a:ext>
            </a:extLst>
          </p:cNvPr>
          <p:cNvCxnSpPr/>
          <p:nvPr/>
        </p:nvCxnSpPr>
        <p:spPr>
          <a:xfrm>
            <a:off x="7367016" y="4631674"/>
            <a:ext cx="740664" cy="1597362"/>
          </a:xfrm>
          <a:prstGeom prst="line">
            <a:avLst/>
          </a:prstGeom>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EFA86600-99AD-4E75-983F-09CF58715F39}"/>
              </a:ext>
            </a:extLst>
          </p:cNvPr>
          <p:cNvSpPr/>
          <p:nvPr/>
        </p:nvSpPr>
        <p:spPr>
          <a:xfrm>
            <a:off x="7954754" y="6229036"/>
            <a:ext cx="877158" cy="240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游戏</a:t>
            </a:r>
          </a:p>
        </p:txBody>
      </p:sp>
      <p:cxnSp>
        <p:nvCxnSpPr>
          <p:cNvPr id="18" name="直接连接符 17">
            <a:extLst>
              <a:ext uri="{FF2B5EF4-FFF2-40B4-BE49-F238E27FC236}">
                <a16:creationId xmlns:a16="http://schemas.microsoft.com/office/drawing/2014/main" id="{D39F6194-C933-4C01-B349-95E6080ED0E8}"/>
              </a:ext>
            </a:extLst>
          </p:cNvPr>
          <p:cNvCxnSpPr/>
          <p:nvPr/>
        </p:nvCxnSpPr>
        <p:spPr>
          <a:xfrm>
            <a:off x="7705345" y="4631674"/>
            <a:ext cx="1847087" cy="1717653"/>
          </a:xfrm>
          <a:prstGeom prst="line">
            <a:avLst/>
          </a:prstGeom>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E4A8DB8E-6101-4E6C-ADA5-32EF065BC238}"/>
              </a:ext>
            </a:extLst>
          </p:cNvPr>
          <p:cNvSpPr/>
          <p:nvPr/>
        </p:nvSpPr>
        <p:spPr>
          <a:xfrm>
            <a:off x="9140953" y="6402789"/>
            <a:ext cx="1060703" cy="240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照相</a:t>
            </a:r>
          </a:p>
        </p:txBody>
      </p:sp>
      <p:cxnSp>
        <p:nvCxnSpPr>
          <p:cNvPr id="20" name="直接连接符 19">
            <a:extLst>
              <a:ext uri="{FF2B5EF4-FFF2-40B4-BE49-F238E27FC236}">
                <a16:creationId xmlns:a16="http://schemas.microsoft.com/office/drawing/2014/main" id="{067DA806-7591-433A-8062-FB7237190AF8}"/>
              </a:ext>
            </a:extLst>
          </p:cNvPr>
          <p:cNvCxnSpPr/>
          <p:nvPr/>
        </p:nvCxnSpPr>
        <p:spPr>
          <a:xfrm>
            <a:off x="8244840" y="4593696"/>
            <a:ext cx="2898648" cy="1397891"/>
          </a:xfrm>
          <a:prstGeom prst="line">
            <a:avLst/>
          </a:prstGeom>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99A52FEA-180F-4A2A-AD06-62BE884464A7}"/>
              </a:ext>
            </a:extLst>
          </p:cNvPr>
          <p:cNvSpPr/>
          <p:nvPr/>
        </p:nvSpPr>
        <p:spPr>
          <a:xfrm>
            <a:off x="10951464" y="6100286"/>
            <a:ext cx="1143000" cy="287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美食</a:t>
            </a:r>
          </a:p>
        </p:txBody>
      </p:sp>
    </p:spTree>
    <p:extLst>
      <p:ext uri="{BB962C8B-B14F-4D97-AF65-F5344CB8AC3E}">
        <p14:creationId xmlns:p14="http://schemas.microsoft.com/office/powerpoint/2010/main" val="532436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图片 2" descr="汽车的方向盘&#10;&#10;描述已自动生成">
            <a:extLst>
              <a:ext uri="{FF2B5EF4-FFF2-40B4-BE49-F238E27FC236}">
                <a16:creationId xmlns:a16="http://schemas.microsoft.com/office/drawing/2014/main" id="{5145FE0E-C58F-4A94-8B2B-67E9D56E90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2" y="-1165947"/>
            <a:ext cx="13713411" cy="9170844"/>
          </a:xfrm>
          <a:prstGeom prst="rect">
            <a:avLst/>
          </a:prstGeom>
        </p:spPr>
      </p:pic>
    </p:spTree>
    <p:extLst>
      <p:ext uri="{BB962C8B-B14F-4D97-AF65-F5344CB8AC3E}">
        <p14:creationId xmlns:p14="http://schemas.microsoft.com/office/powerpoint/2010/main" val="54584548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2" name="内容占位符 4">
            <a:extLst>
              <a:ext uri="{FF2B5EF4-FFF2-40B4-BE49-F238E27FC236}">
                <a16:creationId xmlns:a16="http://schemas.microsoft.com/office/drawing/2014/main" id="{875AB410-A72B-4AA5-820D-52F84F0E44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4079" y="490291"/>
            <a:ext cx="8111330" cy="5420218"/>
          </a:xfrm>
        </p:spPr>
      </p:pic>
      <p:sp>
        <p:nvSpPr>
          <p:cNvPr id="23" name="文本框 22">
            <a:extLst>
              <a:ext uri="{FF2B5EF4-FFF2-40B4-BE49-F238E27FC236}">
                <a16:creationId xmlns:a16="http://schemas.microsoft.com/office/drawing/2014/main" id="{45A82650-4BB1-4C2F-940C-EC0282290159}"/>
              </a:ext>
            </a:extLst>
          </p:cNvPr>
          <p:cNvSpPr txBox="1"/>
          <p:nvPr/>
        </p:nvSpPr>
        <p:spPr>
          <a:xfrm>
            <a:off x="7384810" y="6215082"/>
            <a:ext cx="4801314" cy="369332"/>
          </a:xfrm>
          <a:prstGeom prst="rect">
            <a:avLst/>
          </a:prstGeom>
          <a:noFill/>
        </p:spPr>
        <p:txBody>
          <a:bodyPr wrap="none" rtlCol="0">
            <a:spAutoFit/>
          </a:bodyPr>
          <a:lstStyle/>
          <a:p>
            <a:r>
              <a:rPr lang="zh-CN" altLang="en-US" dirty="0"/>
              <a:t>车宠的最初形态，会随着满足感的增加而成长</a:t>
            </a:r>
          </a:p>
        </p:txBody>
      </p:sp>
      <p:sp>
        <p:nvSpPr>
          <p:cNvPr id="24" name="矩形 23">
            <a:extLst>
              <a:ext uri="{FF2B5EF4-FFF2-40B4-BE49-F238E27FC236}">
                <a16:creationId xmlns:a16="http://schemas.microsoft.com/office/drawing/2014/main" id="{C451D437-0330-4CBC-9CD1-D3F4F2AFDEE8}"/>
              </a:ext>
            </a:extLst>
          </p:cNvPr>
          <p:cNvSpPr/>
          <p:nvPr/>
        </p:nvSpPr>
        <p:spPr>
          <a:xfrm>
            <a:off x="1438688" y="4105656"/>
            <a:ext cx="1133856" cy="420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地图</a:t>
            </a:r>
          </a:p>
        </p:txBody>
      </p:sp>
      <p:cxnSp>
        <p:nvCxnSpPr>
          <p:cNvPr id="25" name="直接连接符 24">
            <a:extLst>
              <a:ext uri="{FF2B5EF4-FFF2-40B4-BE49-F238E27FC236}">
                <a16:creationId xmlns:a16="http://schemas.microsoft.com/office/drawing/2014/main" id="{9CC2C2CA-D89A-491C-9DDD-6066501ACA4A}"/>
              </a:ext>
            </a:extLst>
          </p:cNvPr>
          <p:cNvCxnSpPr/>
          <p:nvPr/>
        </p:nvCxnSpPr>
        <p:spPr>
          <a:xfrm>
            <a:off x="2673128" y="4389120"/>
            <a:ext cx="1801368"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DC5F432B-BA0E-4F4F-ABF7-7FC027111D26}"/>
              </a:ext>
            </a:extLst>
          </p:cNvPr>
          <p:cNvSpPr/>
          <p:nvPr/>
        </p:nvSpPr>
        <p:spPr>
          <a:xfrm>
            <a:off x="11378216" y="4315968"/>
            <a:ext cx="131673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时速</a:t>
            </a:r>
          </a:p>
        </p:txBody>
      </p:sp>
      <p:cxnSp>
        <p:nvCxnSpPr>
          <p:cNvPr id="27" name="直接连接符 26">
            <a:extLst>
              <a:ext uri="{FF2B5EF4-FFF2-40B4-BE49-F238E27FC236}">
                <a16:creationId xmlns:a16="http://schemas.microsoft.com/office/drawing/2014/main" id="{8C644599-02FA-41F2-BD36-23D50C943A3A}"/>
              </a:ext>
            </a:extLst>
          </p:cNvPr>
          <p:cNvCxnSpPr>
            <a:cxnSpLocks/>
          </p:cNvCxnSpPr>
          <p:nvPr/>
        </p:nvCxnSpPr>
        <p:spPr>
          <a:xfrm>
            <a:off x="9668288" y="4453128"/>
            <a:ext cx="1600200" cy="73152"/>
          </a:xfrm>
          <a:prstGeom prst="line">
            <a:avLst/>
          </a:prstGeom>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11CA48AB-4004-47D5-B391-0B49E458104F}"/>
              </a:ext>
            </a:extLst>
          </p:cNvPr>
          <p:cNvSpPr/>
          <p:nvPr/>
        </p:nvSpPr>
        <p:spPr>
          <a:xfrm>
            <a:off x="6038120" y="6215082"/>
            <a:ext cx="950976" cy="240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时间</a:t>
            </a:r>
          </a:p>
        </p:txBody>
      </p:sp>
      <p:cxnSp>
        <p:nvCxnSpPr>
          <p:cNvPr id="29" name="直接连接符 28">
            <a:extLst>
              <a:ext uri="{FF2B5EF4-FFF2-40B4-BE49-F238E27FC236}">
                <a16:creationId xmlns:a16="http://schemas.microsoft.com/office/drawing/2014/main" id="{D4DD50EB-7631-4B37-8200-F30226228C11}"/>
              </a:ext>
            </a:extLst>
          </p:cNvPr>
          <p:cNvCxnSpPr/>
          <p:nvPr/>
        </p:nvCxnSpPr>
        <p:spPr>
          <a:xfrm flipH="1">
            <a:off x="6605048" y="4685300"/>
            <a:ext cx="384048" cy="1401032"/>
          </a:xfrm>
          <a:prstGeom prst="line">
            <a:avLst/>
          </a:prstGeom>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46633D1F-C493-431F-A11B-D306FB6F03D8}"/>
              </a:ext>
            </a:extLst>
          </p:cNvPr>
          <p:cNvSpPr/>
          <p:nvPr/>
        </p:nvSpPr>
        <p:spPr>
          <a:xfrm>
            <a:off x="11614737" y="3114532"/>
            <a:ext cx="119908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心情指数</a:t>
            </a:r>
          </a:p>
        </p:txBody>
      </p:sp>
      <p:cxnSp>
        <p:nvCxnSpPr>
          <p:cNvPr id="31" name="直接连接符 30">
            <a:extLst>
              <a:ext uri="{FF2B5EF4-FFF2-40B4-BE49-F238E27FC236}">
                <a16:creationId xmlns:a16="http://schemas.microsoft.com/office/drawing/2014/main" id="{FEF3D0A3-90A3-4E60-A194-6913F05A3791}"/>
              </a:ext>
            </a:extLst>
          </p:cNvPr>
          <p:cNvCxnSpPr/>
          <p:nvPr/>
        </p:nvCxnSpPr>
        <p:spPr>
          <a:xfrm flipV="1">
            <a:off x="9668288" y="3440598"/>
            <a:ext cx="1792224" cy="152994"/>
          </a:xfrm>
          <a:prstGeom prst="line">
            <a:avLst/>
          </a:prstGeom>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03799D2F-7861-4644-859E-E25E6D3F97F1}"/>
              </a:ext>
            </a:extLst>
          </p:cNvPr>
          <p:cNvSpPr/>
          <p:nvPr/>
        </p:nvSpPr>
        <p:spPr>
          <a:xfrm>
            <a:off x="11378216" y="1216152"/>
            <a:ext cx="1557528" cy="301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可调节亮度</a:t>
            </a:r>
          </a:p>
        </p:txBody>
      </p:sp>
      <p:cxnSp>
        <p:nvCxnSpPr>
          <p:cNvPr id="33" name="直接连接符 32">
            <a:extLst>
              <a:ext uri="{FF2B5EF4-FFF2-40B4-BE49-F238E27FC236}">
                <a16:creationId xmlns:a16="http://schemas.microsoft.com/office/drawing/2014/main" id="{1662F125-CB3A-48E4-9FE0-E799B81A474D}"/>
              </a:ext>
            </a:extLst>
          </p:cNvPr>
          <p:cNvCxnSpPr/>
          <p:nvPr/>
        </p:nvCxnSpPr>
        <p:spPr>
          <a:xfrm flipV="1">
            <a:off x="9540272" y="1364910"/>
            <a:ext cx="1581912" cy="4575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3966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图片 2" descr="汽车的方向盘&#10;&#10;描述已自动生成">
            <a:extLst>
              <a:ext uri="{FF2B5EF4-FFF2-40B4-BE49-F238E27FC236}">
                <a16:creationId xmlns:a16="http://schemas.microsoft.com/office/drawing/2014/main" id="{15FE4DF9-6B09-48EB-9460-790336B61D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14" y="-1182072"/>
            <a:ext cx="13756315" cy="9203093"/>
          </a:xfrm>
          <a:prstGeom prst="rect">
            <a:avLst/>
          </a:prstGeom>
        </p:spPr>
      </p:pic>
    </p:spTree>
    <p:extLst>
      <p:ext uri="{BB962C8B-B14F-4D97-AF65-F5344CB8AC3E}">
        <p14:creationId xmlns:p14="http://schemas.microsoft.com/office/powerpoint/2010/main" val="107967969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078BE99-ADE5-4301-AFBF-40CD8163B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5098" y="672900"/>
            <a:ext cx="7709291" cy="5157583"/>
          </a:xfrm>
          <a:prstGeom prst="rect">
            <a:avLst/>
          </a:prstGeom>
        </p:spPr>
      </p:pic>
      <p:sp>
        <p:nvSpPr>
          <p:cNvPr id="4" name="矩形 3">
            <a:extLst>
              <a:ext uri="{FF2B5EF4-FFF2-40B4-BE49-F238E27FC236}">
                <a16:creationId xmlns:a16="http://schemas.microsoft.com/office/drawing/2014/main" id="{6AF8FE18-D3DE-4D64-8DCD-AFA7E39552CE}"/>
              </a:ext>
            </a:extLst>
          </p:cNvPr>
          <p:cNvSpPr/>
          <p:nvPr/>
        </p:nvSpPr>
        <p:spPr>
          <a:xfrm>
            <a:off x="1438688" y="4242816"/>
            <a:ext cx="1133856" cy="420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地图</a:t>
            </a:r>
          </a:p>
        </p:txBody>
      </p:sp>
      <p:cxnSp>
        <p:nvCxnSpPr>
          <p:cNvPr id="5" name="直接连接符 4">
            <a:extLst>
              <a:ext uri="{FF2B5EF4-FFF2-40B4-BE49-F238E27FC236}">
                <a16:creationId xmlns:a16="http://schemas.microsoft.com/office/drawing/2014/main" id="{16DD87F5-A7DA-4802-BF47-2B44898B451D}"/>
              </a:ext>
            </a:extLst>
          </p:cNvPr>
          <p:cNvCxnSpPr/>
          <p:nvPr/>
        </p:nvCxnSpPr>
        <p:spPr>
          <a:xfrm>
            <a:off x="2673128" y="4526280"/>
            <a:ext cx="180136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EF22A1B4-6ADF-4946-9933-ECB0D074425C}"/>
              </a:ext>
            </a:extLst>
          </p:cNvPr>
          <p:cNvSpPr/>
          <p:nvPr/>
        </p:nvSpPr>
        <p:spPr>
          <a:xfrm>
            <a:off x="11378216" y="4453128"/>
            <a:ext cx="131673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时速</a:t>
            </a:r>
          </a:p>
        </p:txBody>
      </p:sp>
      <p:cxnSp>
        <p:nvCxnSpPr>
          <p:cNvPr id="7" name="直接连接符 6">
            <a:extLst>
              <a:ext uri="{FF2B5EF4-FFF2-40B4-BE49-F238E27FC236}">
                <a16:creationId xmlns:a16="http://schemas.microsoft.com/office/drawing/2014/main" id="{31C875D3-A7D0-4FA9-9E09-AE2CEA6EC5FD}"/>
              </a:ext>
            </a:extLst>
          </p:cNvPr>
          <p:cNvCxnSpPr>
            <a:cxnSpLocks/>
          </p:cNvCxnSpPr>
          <p:nvPr/>
        </p:nvCxnSpPr>
        <p:spPr>
          <a:xfrm>
            <a:off x="9668288" y="4590288"/>
            <a:ext cx="1600200" cy="73152"/>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78236376-4680-400E-8312-35F2D915EF8A}"/>
              </a:ext>
            </a:extLst>
          </p:cNvPr>
          <p:cNvSpPr/>
          <p:nvPr/>
        </p:nvSpPr>
        <p:spPr>
          <a:xfrm>
            <a:off x="6038120" y="6352242"/>
            <a:ext cx="950976" cy="240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时间</a:t>
            </a:r>
          </a:p>
        </p:txBody>
      </p:sp>
      <p:cxnSp>
        <p:nvCxnSpPr>
          <p:cNvPr id="9" name="直接连接符 8">
            <a:extLst>
              <a:ext uri="{FF2B5EF4-FFF2-40B4-BE49-F238E27FC236}">
                <a16:creationId xmlns:a16="http://schemas.microsoft.com/office/drawing/2014/main" id="{4A433A04-0FD2-4495-9758-81FDA3BA3E52}"/>
              </a:ext>
            </a:extLst>
          </p:cNvPr>
          <p:cNvCxnSpPr/>
          <p:nvPr/>
        </p:nvCxnSpPr>
        <p:spPr>
          <a:xfrm flipH="1">
            <a:off x="6605048" y="4822460"/>
            <a:ext cx="384048" cy="1401032"/>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8D1B1CB-5971-43AC-B4AB-9C4708685D3E}"/>
              </a:ext>
            </a:extLst>
          </p:cNvPr>
          <p:cNvSpPr/>
          <p:nvPr/>
        </p:nvSpPr>
        <p:spPr>
          <a:xfrm>
            <a:off x="11614737" y="3251692"/>
            <a:ext cx="119908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心情指数</a:t>
            </a:r>
          </a:p>
        </p:txBody>
      </p:sp>
      <p:cxnSp>
        <p:nvCxnSpPr>
          <p:cNvPr id="11" name="直接连接符 10">
            <a:extLst>
              <a:ext uri="{FF2B5EF4-FFF2-40B4-BE49-F238E27FC236}">
                <a16:creationId xmlns:a16="http://schemas.microsoft.com/office/drawing/2014/main" id="{FC98FE63-BFD0-4C53-804C-AB8BD4FCDA06}"/>
              </a:ext>
            </a:extLst>
          </p:cNvPr>
          <p:cNvCxnSpPr/>
          <p:nvPr/>
        </p:nvCxnSpPr>
        <p:spPr>
          <a:xfrm flipV="1">
            <a:off x="9668288" y="3577758"/>
            <a:ext cx="1792224" cy="152994"/>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ADD11494-3EA0-46CE-B5C1-887D291E3B5E}"/>
              </a:ext>
            </a:extLst>
          </p:cNvPr>
          <p:cNvSpPr/>
          <p:nvPr/>
        </p:nvSpPr>
        <p:spPr>
          <a:xfrm>
            <a:off x="11378216" y="1353312"/>
            <a:ext cx="1557528" cy="301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可调节亮度</a:t>
            </a:r>
          </a:p>
        </p:txBody>
      </p:sp>
      <p:cxnSp>
        <p:nvCxnSpPr>
          <p:cNvPr id="13" name="直接连接符 12">
            <a:extLst>
              <a:ext uri="{FF2B5EF4-FFF2-40B4-BE49-F238E27FC236}">
                <a16:creationId xmlns:a16="http://schemas.microsoft.com/office/drawing/2014/main" id="{714F0D12-E509-4A27-94FB-0AB7220C25E7}"/>
              </a:ext>
            </a:extLst>
          </p:cNvPr>
          <p:cNvCxnSpPr/>
          <p:nvPr/>
        </p:nvCxnSpPr>
        <p:spPr>
          <a:xfrm flipV="1">
            <a:off x="9540272" y="1502070"/>
            <a:ext cx="1581912" cy="4575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704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图片 2" descr="汽车的方向盘&#10;&#10;描述已自动生成">
            <a:extLst>
              <a:ext uri="{FF2B5EF4-FFF2-40B4-BE49-F238E27FC236}">
                <a16:creationId xmlns:a16="http://schemas.microsoft.com/office/drawing/2014/main" id="{E96B08D2-DFDB-44EB-8C00-D37CA5AAF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510" y="0"/>
            <a:ext cx="10226467" cy="6838950"/>
          </a:xfrm>
          <a:prstGeom prst="rect">
            <a:avLst/>
          </a:prstGeom>
        </p:spPr>
      </p:pic>
      <p:pic>
        <p:nvPicPr>
          <p:cNvPr id="5" name="图片 4" descr="汽车的方向盘&#10;&#10;描述已自动生成">
            <a:extLst>
              <a:ext uri="{FF2B5EF4-FFF2-40B4-BE49-F238E27FC236}">
                <a16:creationId xmlns:a16="http://schemas.microsoft.com/office/drawing/2014/main" id="{E89402F1-04F9-4691-9D7E-90AC78C1B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4" y="-1166832"/>
            <a:ext cx="13710755" cy="9172613"/>
          </a:xfrm>
          <a:prstGeom prst="rect">
            <a:avLst/>
          </a:prstGeom>
        </p:spPr>
      </p:pic>
    </p:spTree>
    <p:extLst>
      <p:ext uri="{BB962C8B-B14F-4D97-AF65-F5344CB8AC3E}">
        <p14:creationId xmlns:p14="http://schemas.microsoft.com/office/powerpoint/2010/main" val="9971402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5795EDC-EFD8-4EB5-A376-8C03B98A631E}"/>
              </a:ext>
            </a:extLst>
          </p:cNvPr>
          <p:cNvPicPr>
            <a:picLocks noChangeAspect="1"/>
          </p:cNvPicPr>
          <p:nvPr/>
        </p:nvPicPr>
        <p:blipFill>
          <a:blip r:embed="rId2"/>
          <a:stretch>
            <a:fillRect/>
          </a:stretch>
        </p:blipFill>
        <p:spPr>
          <a:xfrm>
            <a:off x="2890780" y="610902"/>
            <a:ext cx="7489184" cy="5006054"/>
          </a:xfrm>
          <a:prstGeom prst="rect">
            <a:avLst/>
          </a:prstGeom>
        </p:spPr>
      </p:pic>
      <p:sp>
        <p:nvSpPr>
          <p:cNvPr id="4" name="矩形 3">
            <a:extLst>
              <a:ext uri="{FF2B5EF4-FFF2-40B4-BE49-F238E27FC236}">
                <a16:creationId xmlns:a16="http://schemas.microsoft.com/office/drawing/2014/main" id="{E42787EC-34CF-465C-A633-0B0DF3C17587}"/>
              </a:ext>
            </a:extLst>
          </p:cNvPr>
          <p:cNvSpPr/>
          <p:nvPr/>
        </p:nvSpPr>
        <p:spPr>
          <a:xfrm>
            <a:off x="1350264" y="4083193"/>
            <a:ext cx="1133856" cy="4206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地图</a:t>
            </a:r>
          </a:p>
        </p:txBody>
      </p:sp>
      <p:cxnSp>
        <p:nvCxnSpPr>
          <p:cNvPr id="5" name="直接连接符 4">
            <a:extLst>
              <a:ext uri="{FF2B5EF4-FFF2-40B4-BE49-F238E27FC236}">
                <a16:creationId xmlns:a16="http://schemas.microsoft.com/office/drawing/2014/main" id="{962B6F62-50D5-44EB-8E97-066070605408}"/>
              </a:ext>
            </a:extLst>
          </p:cNvPr>
          <p:cNvCxnSpPr/>
          <p:nvPr/>
        </p:nvCxnSpPr>
        <p:spPr>
          <a:xfrm>
            <a:off x="2584704" y="4366657"/>
            <a:ext cx="180136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1CD6F0DC-263A-4C77-81E9-ED6710BD957F}"/>
              </a:ext>
            </a:extLst>
          </p:cNvPr>
          <p:cNvSpPr/>
          <p:nvPr/>
        </p:nvSpPr>
        <p:spPr>
          <a:xfrm>
            <a:off x="11289792" y="4293505"/>
            <a:ext cx="131673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时速</a:t>
            </a:r>
          </a:p>
        </p:txBody>
      </p:sp>
      <p:cxnSp>
        <p:nvCxnSpPr>
          <p:cNvPr id="7" name="直接连接符 6">
            <a:extLst>
              <a:ext uri="{FF2B5EF4-FFF2-40B4-BE49-F238E27FC236}">
                <a16:creationId xmlns:a16="http://schemas.microsoft.com/office/drawing/2014/main" id="{B796DD44-454C-4600-8E90-D4C44D23DCB0}"/>
              </a:ext>
            </a:extLst>
          </p:cNvPr>
          <p:cNvCxnSpPr>
            <a:cxnSpLocks/>
          </p:cNvCxnSpPr>
          <p:nvPr/>
        </p:nvCxnSpPr>
        <p:spPr>
          <a:xfrm>
            <a:off x="9579864" y="4430665"/>
            <a:ext cx="1600200" cy="73152"/>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C454471E-5808-454D-9768-9AD8F8B9944F}"/>
              </a:ext>
            </a:extLst>
          </p:cNvPr>
          <p:cNvSpPr/>
          <p:nvPr/>
        </p:nvSpPr>
        <p:spPr>
          <a:xfrm>
            <a:off x="5949696" y="6192619"/>
            <a:ext cx="950976" cy="240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时间</a:t>
            </a:r>
          </a:p>
        </p:txBody>
      </p:sp>
      <p:cxnSp>
        <p:nvCxnSpPr>
          <p:cNvPr id="9" name="直接连接符 8">
            <a:extLst>
              <a:ext uri="{FF2B5EF4-FFF2-40B4-BE49-F238E27FC236}">
                <a16:creationId xmlns:a16="http://schemas.microsoft.com/office/drawing/2014/main" id="{8A9D1957-2202-460A-B257-40672C9BBA0F}"/>
              </a:ext>
            </a:extLst>
          </p:cNvPr>
          <p:cNvCxnSpPr/>
          <p:nvPr/>
        </p:nvCxnSpPr>
        <p:spPr>
          <a:xfrm flipH="1">
            <a:off x="6516624" y="4662837"/>
            <a:ext cx="384048" cy="1401032"/>
          </a:xfrm>
          <a:prstGeom prst="line">
            <a:avLst/>
          </a:prstGeom>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3BE0D578-BE69-4E2A-913F-B74A83688615}"/>
              </a:ext>
            </a:extLst>
          </p:cNvPr>
          <p:cNvSpPr/>
          <p:nvPr/>
        </p:nvSpPr>
        <p:spPr>
          <a:xfrm>
            <a:off x="11526313" y="3092069"/>
            <a:ext cx="119908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心情指数</a:t>
            </a:r>
          </a:p>
        </p:txBody>
      </p:sp>
      <p:cxnSp>
        <p:nvCxnSpPr>
          <p:cNvPr id="11" name="直接连接符 10">
            <a:extLst>
              <a:ext uri="{FF2B5EF4-FFF2-40B4-BE49-F238E27FC236}">
                <a16:creationId xmlns:a16="http://schemas.microsoft.com/office/drawing/2014/main" id="{A9129CA3-A3AF-44B2-B10E-30AD2BE0F145}"/>
              </a:ext>
            </a:extLst>
          </p:cNvPr>
          <p:cNvCxnSpPr/>
          <p:nvPr/>
        </p:nvCxnSpPr>
        <p:spPr>
          <a:xfrm flipV="1">
            <a:off x="9579864" y="3418135"/>
            <a:ext cx="1792224" cy="152994"/>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DA4FD710-DE74-4F5C-9ADD-B7555B2855DF}"/>
              </a:ext>
            </a:extLst>
          </p:cNvPr>
          <p:cNvSpPr/>
          <p:nvPr/>
        </p:nvSpPr>
        <p:spPr>
          <a:xfrm>
            <a:off x="11289792" y="1193689"/>
            <a:ext cx="1557528" cy="301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可调节亮度</a:t>
            </a:r>
          </a:p>
        </p:txBody>
      </p:sp>
      <p:cxnSp>
        <p:nvCxnSpPr>
          <p:cNvPr id="13" name="直接连接符 12">
            <a:extLst>
              <a:ext uri="{FF2B5EF4-FFF2-40B4-BE49-F238E27FC236}">
                <a16:creationId xmlns:a16="http://schemas.microsoft.com/office/drawing/2014/main" id="{3F068ABD-5576-40CF-A9E1-EEF7974AF0E2}"/>
              </a:ext>
            </a:extLst>
          </p:cNvPr>
          <p:cNvCxnSpPr/>
          <p:nvPr/>
        </p:nvCxnSpPr>
        <p:spPr>
          <a:xfrm flipV="1">
            <a:off x="9451848" y="1342447"/>
            <a:ext cx="1581912" cy="4575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582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1" name="图片 100"/>
          <p:cNvPicPr/>
          <p:nvPr/>
        </p:nvPicPr>
        <p:blipFill>
          <a:blip r:embed="rId3"/>
          <a:stretch>
            <a:fillRect/>
          </a:stretch>
        </p:blipFill>
        <p:spPr>
          <a:xfrm>
            <a:off x="3133407" y="1533706"/>
            <a:ext cx="7557135" cy="4723765"/>
          </a:xfrm>
          <a:prstGeom prst="rect">
            <a:avLst/>
          </a:prstGeom>
          <a:noFill/>
          <a:ln w="9525">
            <a:noFill/>
          </a:ln>
        </p:spPr>
      </p:pic>
      <p:sp>
        <p:nvSpPr>
          <p:cNvPr id="14" name="内容占位符 2"/>
          <p:cNvSpPr>
            <a:spLocks noGrp="1"/>
          </p:cNvSpPr>
          <p:nvPr/>
        </p:nvSpPr>
        <p:spPr>
          <a:xfrm>
            <a:off x="7518400" y="280670"/>
            <a:ext cx="4251325" cy="539115"/>
          </a:xfrm>
          <a:prstGeom prst="rect">
            <a:avLst/>
          </a:prstGeom>
          <a:noFill/>
          <a:ln w="9525">
            <a:noFill/>
          </a:ln>
        </p:spPr>
        <p:txBody>
          <a:bodyPr anchor="t" anchorCtr="0"/>
          <a:lstStyle/>
          <a:p>
            <a:pPr>
              <a:lnSpc>
                <a:spcPct val="150000"/>
              </a:lnSpc>
              <a:spcBef>
                <a:spcPct val="20000"/>
              </a:spcBef>
            </a:pPr>
            <a:endParaRPr lang="zh-CN" altLang="en-US" sz="1400">
              <a:solidFill>
                <a:schemeClr val="bg1"/>
              </a:solidFill>
              <a:latin typeface="思源宋体 CN Light" panose="02020300000000000000" charset="-122"/>
              <a:ea typeface="思源宋体 CN Light" panose="02020300000000000000" charset="-122"/>
            </a:endParaRPr>
          </a:p>
        </p:txBody>
      </p:sp>
      <p:sp>
        <p:nvSpPr>
          <p:cNvPr id="21" name="内容占位符 2"/>
          <p:cNvSpPr>
            <a:spLocks noGrp="1"/>
          </p:cNvSpPr>
          <p:nvPr/>
        </p:nvSpPr>
        <p:spPr>
          <a:xfrm>
            <a:off x="1690370" y="1320346"/>
            <a:ext cx="10443210" cy="946150"/>
          </a:xfrm>
          <a:prstGeom prst="rect">
            <a:avLst/>
          </a:prstGeom>
          <a:noFill/>
          <a:ln w="9525">
            <a:noFill/>
          </a:ln>
        </p:spPr>
        <p:txBody>
          <a:bodyPr anchor="t" anchorCtr="0"/>
          <a:lstStyle/>
          <a:p>
            <a:pPr algn="ctr">
              <a:lnSpc>
                <a:spcPct val="150000"/>
              </a:lnSpc>
              <a:spcBef>
                <a:spcPct val="20000"/>
              </a:spcBef>
            </a:pPr>
            <a:r>
              <a:rPr lang="zh-CN" altLang="en-US" sz="3200" spc="1000" dirty="0">
                <a:solidFill>
                  <a:schemeClr val="bg1"/>
                </a:solidFill>
                <a:uFillTx/>
                <a:latin typeface="思源宋体 CN Heavy" panose="02020900000000000000" charset="-122"/>
                <a:ea typeface="思源宋体 CN Heavy" panose="02020900000000000000" charset="-122"/>
              </a:rPr>
              <a:t>为家而生</a:t>
            </a:r>
            <a:r>
              <a:rPr lang="en-US" altLang="zh-CN" sz="3200" spc="1000" dirty="0">
                <a:solidFill>
                  <a:schemeClr val="bg1"/>
                </a:solidFill>
                <a:uFillTx/>
                <a:latin typeface="思源宋体 CN Heavy" panose="02020900000000000000" charset="-122"/>
                <a:ea typeface="思源宋体 CN Heavy" panose="02020900000000000000" charset="-122"/>
              </a:rPr>
              <a:t>  </a:t>
            </a:r>
            <a:r>
              <a:rPr lang="zh-CN" altLang="en-US" sz="3200" spc="1000" dirty="0">
                <a:solidFill>
                  <a:schemeClr val="bg1"/>
                </a:solidFill>
                <a:uFillTx/>
                <a:latin typeface="思源宋体 CN Heavy" panose="02020900000000000000" charset="-122"/>
                <a:ea typeface="思源宋体 CN Heavy" panose="02020900000000000000" charset="-122"/>
              </a:rPr>
              <a:t>为爱而行</a:t>
            </a:r>
          </a:p>
        </p:txBody>
      </p:sp>
      <p:sp>
        <p:nvSpPr>
          <p:cNvPr id="4" name="文本框 3">
            <a:extLst>
              <a:ext uri="{FF2B5EF4-FFF2-40B4-BE49-F238E27FC236}">
                <a16:creationId xmlns:a16="http://schemas.microsoft.com/office/drawing/2014/main" id="{241DCF32-52BB-4057-AAD4-31C7047ECC25}"/>
              </a:ext>
            </a:extLst>
          </p:cNvPr>
          <p:cNvSpPr txBox="1"/>
          <p:nvPr/>
        </p:nvSpPr>
        <p:spPr>
          <a:xfrm>
            <a:off x="4889409" y="2081830"/>
            <a:ext cx="3900669" cy="369332"/>
          </a:xfrm>
          <a:prstGeom prst="rect">
            <a:avLst/>
          </a:prstGeom>
          <a:noFill/>
        </p:spPr>
        <p:txBody>
          <a:bodyPr wrap="square" rtlCol="0">
            <a:spAutoFit/>
          </a:bodyPr>
          <a:lstStyle/>
          <a:p>
            <a:pPr algn="dist"/>
            <a:r>
              <a:rPr lang="en-US" altLang="zh-CN" dirty="0">
                <a:solidFill>
                  <a:schemeClr val="bg1"/>
                </a:solidFill>
              </a:rPr>
              <a:t>FAMILY IN MOTTION</a:t>
            </a:r>
            <a:endParaRPr lang="zh-CN" altLang="en-US" dirty="0">
              <a:solidFill>
                <a:schemeClr val="bg1"/>
              </a:solidFill>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cover dir="d"/>
      </p:transition>
    </mc:Choice>
    <mc:Fallback xmlns="">
      <p:transition spd="slow">
        <p:cover dir="d"/>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3B8F8A9-C26F-4FFD-9E71-0AC82750459C}"/>
              </a:ext>
            </a:extLst>
          </p:cNvPr>
          <p:cNvSpPr txBox="1"/>
          <p:nvPr/>
        </p:nvSpPr>
        <p:spPr>
          <a:xfrm>
            <a:off x="1754831" y="2686477"/>
            <a:ext cx="4983313" cy="1895519"/>
          </a:xfrm>
          <a:prstGeom prst="rect">
            <a:avLst/>
          </a:prstGeom>
          <a:noFill/>
        </p:spPr>
        <p:txBody>
          <a:bodyPr wrap="square">
            <a:spAutoFit/>
          </a:bodyPr>
          <a:lstStyle/>
          <a:p>
            <a:pPr>
              <a:lnSpc>
                <a:spcPct val="150000"/>
              </a:lnSpc>
            </a:pPr>
            <a:r>
              <a:rPr lang="en-US" altLang="zh-CN" sz="1600" dirty="0">
                <a:solidFill>
                  <a:schemeClr val="bg1"/>
                </a:solidFill>
                <a:latin typeface="思源黑体 CN Bold" panose="020B0800000000000000" pitchFamily="34" charset="-122"/>
                <a:ea typeface="思源黑体 CN Bold" panose="020B0800000000000000" pitchFamily="34" charset="-122"/>
                <a:cs typeface="Times New Roman" panose="02020603050405020304" pitchFamily="18" charset="0"/>
              </a:rPr>
              <a:t>1. </a:t>
            </a:r>
            <a:r>
              <a:rPr lang="zh-CN" altLang="en-US" sz="1600" dirty="0">
                <a:solidFill>
                  <a:schemeClr val="bg1"/>
                </a:solidFill>
                <a:latin typeface="思源黑体 CN Bold" panose="020B0800000000000000" pitchFamily="34" charset="-122"/>
                <a:ea typeface="思源黑体 CN Bold" panose="020B0800000000000000" pitchFamily="34" charset="-122"/>
                <a:cs typeface="Times New Roman" panose="02020603050405020304" pitchFamily="18" charset="0"/>
              </a:rPr>
              <a:t>行业分析</a:t>
            </a:r>
            <a:endParaRPr lang="en-US" altLang="zh-CN" sz="1600" dirty="0">
              <a:solidFill>
                <a:schemeClr val="bg1"/>
              </a:solidFill>
              <a:latin typeface="思源黑体 CN Bold" panose="020B0800000000000000" pitchFamily="34" charset="-122"/>
              <a:ea typeface="思源黑体 CN Bold" panose="020B0800000000000000" pitchFamily="34" charset="-122"/>
              <a:cs typeface="Times New Roman" panose="02020603050405020304" pitchFamily="18" charset="0"/>
            </a:endParaRPr>
          </a:p>
          <a:p>
            <a:pPr>
              <a:lnSpc>
                <a:spcPct val="150000"/>
              </a:lnSpc>
            </a:pPr>
            <a:r>
              <a:rPr lang="en-US" altLang="zh-CN" sz="1600" dirty="0">
                <a:solidFill>
                  <a:schemeClr val="bg1"/>
                </a:solidFill>
                <a:latin typeface="思源黑体 CN Bold" panose="020B0800000000000000" pitchFamily="34" charset="-122"/>
                <a:ea typeface="思源黑体 CN Bold" panose="020B0800000000000000" pitchFamily="34" charset="-122"/>
                <a:cs typeface="Times New Roman" panose="02020603050405020304" pitchFamily="18" charset="0"/>
              </a:rPr>
              <a:t>2. </a:t>
            </a:r>
            <a:r>
              <a:rPr lang="zh-CN" altLang="en-US" sz="1600" dirty="0">
                <a:solidFill>
                  <a:schemeClr val="bg1"/>
                </a:solidFill>
                <a:latin typeface="思源黑体 CN Bold" panose="020B0800000000000000" pitchFamily="34" charset="-122"/>
                <a:ea typeface="思源黑体 CN Bold" panose="020B0800000000000000" pitchFamily="34" charset="-122"/>
                <a:cs typeface="Times New Roman" panose="02020603050405020304" pitchFamily="18" charset="0"/>
              </a:rPr>
              <a:t>用户研究</a:t>
            </a:r>
            <a:endParaRPr lang="en-US" altLang="zh-CN" sz="1600" dirty="0">
              <a:solidFill>
                <a:schemeClr val="bg1"/>
              </a:solidFill>
              <a:latin typeface="思源黑体 CN Bold" panose="020B0800000000000000" pitchFamily="34" charset="-122"/>
              <a:ea typeface="思源黑体 CN Bold" panose="020B0800000000000000" pitchFamily="34" charset="-122"/>
              <a:cs typeface="Times New Roman" panose="02020603050405020304" pitchFamily="18" charset="0"/>
            </a:endParaRPr>
          </a:p>
          <a:p>
            <a:pPr>
              <a:lnSpc>
                <a:spcPct val="150000"/>
              </a:lnSpc>
            </a:pPr>
            <a:r>
              <a:rPr lang="en-US" altLang="zh-CN" sz="1600" dirty="0">
                <a:solidFill>
                  <a:schemeClr val="bg1"/>
                </a:solidFill>
                <a:latin typeface="思源黑体 CN Bold" panose="020B0800000000000000" pitchFamily="34" charset="-122"/>
                <a:ea typeface="思源黑体 CN Bold" panose="020B0800000000000000" pitchFamily="34" charset="-122"/>
                <a:cs typeface="Times New Roman" panose="02020603050405020304" pitchFamily="18" charset="0"/>
              </a:rPr>
              <a:t>3. </a:t>
            </a:r>
            <a:r>
              <a:rPr lang="zh-CN" altLang="en-US" sz="1600" dirty="0">
                <a:solidFill>
                  <a:schemeClr val="bg1"/>
                </a:solidFill>
                <a:latin typeface="思源黑体 CN Bold" panose="020B0800000000000000" pitchFamily="34" charset="-122"/>
                <a:ea typeface="思源黑体 CN Bold" panose="020B0800000000000000" pitchFamily="34" charset="-122"/>
                <a:cs typeface="Times New Roman" panose="02020603050405020304" pitchFamily="18" charset="0"/>
              </a:rPr>
              <a:t>产品定位</a:t>
            </a:r>
            <a:endParaRPr lang="en-US" altLang="zh-CN" sz="1600" dirty="0">
              <a:solidFill>
                <a:schemeClr val="bg1"/>
              </a:solidFill>
              <a:latin typeface="思源黑体 CN Bold" panose="020B0800000000000000" pitchFamily="34" charset="-122"/>
              <a:ea typeface="思源黑体 CN Bold" panose="020B0800000000000000" pitchFamily="34" charset="-122"/>
              <a:cs typeface="Times New Roman" panose="02020603050405020304" pitchFamily="18" charset="0"/>
            </a:endParaRPr>
          </a:p>
          <a:p>
            <a:pPr>
              <a:lnSpc>
                <a:spcPct val="150000"/>
              </a:lnSpc>
            </a:pPr>
            <a:r>
              <a:rPr lang="en-US" altLang="zh-CN" sz="1600" dirty="0">
                <a:solidFill>
                  <a:schemeClr val="bg1"/>
                </a:solidFill>
                <a:latin typeface="思源黑体 CN Bold" panose="020B0800000000000000" pitchFamily="34" charset="-122"/>
                <a:ea typeface="思源黑体 CN Bold" panose="020B0800000000000000" pitchFamily="34" charset="-122"/>
                <a:cs typeface="Times New Roman" panose="02020603050405020304" pitchFamily="18" charset="0"/>
              </a:rPr>
              <a:t>4. </a:t>
            </a:r>
            <a:r>
              <a:rPr lang="zh-CN" altLang="en-US" sz="1600" dirty="0">
                <a:solidFill>
                  <a:schemeClr val="bg1"/>
                </a:solidFill>
                <a:latin typeface="思源黑体 CN Bold" panose="020B0800000000000000" pitchFamily="34" charset="-122"/>
                <a:ea typeface="思源黑体 CN Bold" panose="020B0800000000000000" pitchFamily="34" charset="-122"/>
                <a:cs typeface="Times New Roman" panose="02020603050405020304" pitchFamily="18" charset="0"/>
              </a:rPr>
              <a:t>技术实现</a:t>
            </a:r>
            <a:endParaRPr lang="en-US" altLang="zh-CN" sz="1600" dirty="0">
              <a:solidFill>
                <a:schemeClr val="bg1"/>
              </a:solidFill>
              <a:latin typeface="思源黑体 CN Bold" panose="020B0800000000000000" pitchFamily="34" charset="-122"/>
              <a:ea typeface="思源黑体 CN Bold" panose="020B0800000000000000" pitchFamily="34" charset="-122"/>
              <a:cs typeface="Times New Roman" panose="02020603050405020304" pitchFamily="18" charset="0"/>
            </a:endParaRPr>
          </a:p>
          <a:p>
            <a:pPr>
              <a:lnSpc>
                <a:spcPct val="150000"/>
              </a:lnSpc>
            </a:pPr>
            <a:r>
              <a:rPr lang="en-US" altLang="zh-CN" sz="1600" dirty="0">
                <a:solidFill>
                  <a:schemeClr val="bg1"/>
                </a:solidFill>
                <a:latin typeface="思源黑体 CN Bold" panose="020B0800000000000000" pitchFamily="34" charset="-122"/>
                <a:ea typeface="思源黑体 CN Bold" panose="020B0800000000000000" pitchFamily="34" charset="-122"/>
                <a:cs typeface="Times New Roman" panose="02020603050405020304" pitchFamily="18" charset="0"/>
              </a:rPr>
              <a:t>5. </a:t>
            </a:r>
            <a:r>
              <a:rPr lang="zh-CN" altLang="en-US" sz="1600" dirty="0">
                <a:solidFill>
                  <a:schemeClr val="bg1"/>
                </a:solidFill>
                <a:latin typeface="思源黑体 CN Bold" panose="020B0800000000000000" pitchFamily="34" charset="-122"/>
                <a:ea typeface="思源黑体 CN Bold" panose="020B0800000000000000" pitchFamily="34" charset="-122"/>
                <a:cs typeface="Times New Roman" panose="02020603050405020304" pitchFamily="18" charset="0"/>
              </a:rPr>
              <a:t>总结 </a:t>
            </a:r>
            <a:endParaRPr lang="en-US" altLang="zh-CN" sz="1600" dirty="0">
              <a:solidFill>
                <a:schemeClr val="bg1"/>
              </a:solidFill>
              <a:latin typeface="思源黑体 CN Bold" panose="020B0800000000000000" pitchFamily="34" charset="-122"/>
              <a:ea typeface="思源黑体 CN Bold" panose="020B0800000000000000" pitchFamily="34" charset="-122"/>
              <a:cs typeface="Times New Roman" panose="02020603050405020304" pitchFamily="18" charset="0"/>
            </a:endParaRPr>
          </a:p>
        </p:txBody>
      </p:sp>
      <p:sp>
        <p:nvSpPr>
          <p:cNvPr id="36" name="文本框 35">
            <a:extLst>
              <a:ext uri="{FF2B5EF4-FFF2-40B4-BE49-F238E27FC236}">
                <a16:creationId xmlns:a16="http://schemas.microsoft.com/office/drawing/2014/main" id="{AC69F964-4E60-4D81-9C4F-88F63CF8C5C4}"/>
              </a:ext>
            </a:extLst>
          </p:cNvPr>
          <p:cNvSpPr txBox="1"/>
          <p:nvPr/>
        </p:nvSpPr>
        <p:spPr>
          <a:xfrm>
            <a:off x="698191" y="404863"/>
            <a:ext cx="4983313" cy="1142044"/>
          </a:xfrm>
          <a:prstGeom prst="rect">
            <a:avLst/>
          </a:prstGeom>
          <a:noFill/>
        </p:spPr>
        <p:txBody>
          <a:bodyPr wrap="square">
            <a:spAutoFit/>
          </a:bodyPr>
          <a:lstStyle/>
          <a:p>
            <a:pPr>
              <a:lnSpc>
                <a:spcPct val="150000"/>
              </a:lnSpc>
            </a:pPr>
            <a:endParaRPr lang="en-US" altLang="zh-CN" sz="2400" dirty="0">
              <a:solidFill>
                <a:schemeClr val="bg1"/>
              </a:solidFill>
              <a:effectLst/>
              <a:latin typeface="思源黑体 CN Bold" panose="020B0800000000000000" pitchFamily="34" charset="-122"/>
              <a:ea typeface="思源黑体 CN Bold" panose="020B0800000000000000" pitchFamily="34" charset="-122"/>
              <a:cs typeface="Times New Roman" panose="02020603050405020304" pitchFamily="18" charset="0"/>
            </a:endParaRPr>
          </a:p>
          <a:p>
            <a:pPr>
              <a:lnSpc>
                <a:spcPct val="150000"/>
              </a:lnSpc>
            </a:pPr>
            <a:r>
              <a:rPr lang="zh-CN" altLang="en-US" sz="2400" dirty="0">
                <a:solidFill>
                  <a:schemeClr val="bg1"/>
                </a:solidFill>
                <a:effectLst/>
                <a:latin typeface="思源黑体 CN Bold" panose="020B0800000000000000" pitchFamily="34" charset="-122"/>
                <a:ea typeface="思源黑体 CN Bold" panose="020B0800000000000000" pitchFamily="34" charset="-122"/>
                <a:cs typeface="Times New Roman" panose="02020603050405020304" pitchFamily="18" charset="0"/>
              </a:rPr>
              <a:t>目录</a:t>
            </a:r>
            <a:endParaRPr lang="en-US" altLang="zh-CN" sz="2400" dirty="0">
              <a:solidFill>
                <a:schemeClr val="bg1"/>
              </a:solidFill>
              <a:latin typeface="思源黑体 CN Bold" panose="020B0800000000000000" pitchFamily="34" charset="-122"/>
              <a:ea typeface="思源黑体 CN Bold" panose="020B0800000000000000" pitchFamily="34" charset="-122"/>
              <a:cs typeface="Times New Roman" panose="02020603050405020304" pitchFamily="18" charset="0"/>
            </a:endParaRPr>
          </a:p>
        </p:txBody>
      </p:sp>
      <p:cxnSp>
        <p:nvCxnSpPr>
          <p:cNvPr id="4" name="直接连接符 3">
            <a:extLst>
              <a:ext uri="{FF2B5EF4-FFF2-40B4-BE49-F238E27FC236}">
                <a16:creationId xmlns:a16="http://schemas.microsoft.com/office/drawing/2014/main" id="{882C16E8-10F3-49B0-A68A-2A8EBFBF0C4D}"/>
              </a:ext>
            </a:extLst>
          </p:cNvPr>
          <p:cNvCxnSpPr>
            <a:cxnSpLocks/>
          </p:cNvCxnSpPr>
          <p:nvPr/>
        </p:nvCxnSpPr>
        <p:spPr>
          <a:xfrm>
            <a:off x="1402080" y="2007869"/>
            <a:ext cx="0" cy="32527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64301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5860" y="2951858"/>
            <a:ext cx="12308532" cy="703748"/>
          </a:xfrm>
        </p:spPr>
        <p:txBody>
          <a:bodyPr>
            <a:norm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rPr>
              <a:t>行业分析</a:t>
            </a:r>
          </a:p>
        </p:txBody>
      </p:sp>
      <p:sp>
        <p:nvSpPr>
          <p:cNvPr id="3" name="文本框 2"/>
          <p:cNvSpPr txBox="1"/>
          <p:nvPr/>
        </p:nvSpPr>
        <p:spPr>
          <a:xfrm>
            <a:off x="2649220" y="3655695"/>
            <a:ext cx="8382000" cy="337185"/>
          </a:xfrm>
          <a:prstGeom prst="rect">
            <a:avLst/>
          </a:prstGeom>
          <a:noFill/>
        </p:spPr>
        <p:txBody>
          <a:bodyPr wrap="square" rtlCol="0">
            <a:spAutoFit/>
          </a:bodyPr>
          <a:lstStyle/>
          <a:p>
            <a:pPr algn="ctr"/>
            <a:r>
              <a:rPr lang="zh-CN" altLang="en-US" sz="1600" dirty="0">
                <a:solidFill>
                  <a:schemeClr val="bg1">
                    <a:lumMod val="50000"/>
                  </a:schemeClr>
                </a:solidFill>
                <a:latin typeface="思源宋体 CN Medium" panose="02020500000000000000" charset="-122"/>
                <a:ea typeface="思源宋体 CN Medium" panose="02020500000000000000" charset="-122"/>
                <a:cs typeface="思源宋体 CN Medium" panose="02020500000000000000" charset="-122"/>
              </a:rPr>
              <a:t>纸面研究阶段</a:t>
            </a:r>
          </a:p>
        </p:txBody>
      </p:sp>
      <p:sp>
        <p:nvSpPr>
          <p:cNvPr id="4" name="椭圆 3"/>
          <p:cNvSpPr/>
          <p:nvPr/>
        </p:nvSpPr>
        <p:spPr>
          <a:xfrm>
            <a:off x="4750435" y="3171825"/>
            <a:ext cx="263525" cy="2635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127079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图片 2" descr="图表&#10;&#10;低可信度描述已自动生成">
            <a:extLst>
              <a:ext uri="{FF2B5EF4-FFF2-40B4-BE49-F238E27FC236}">
                <a16:creationId xmlns:a16="http://schemas.microsoft.com/office/drawing/2014/main" id="{5251F2FF-3C2C-4624-8203-4FAD520F54BB}"/>
              </a:ext>
            </a:extLst>
          </p:cNvPr>
          <p:cNvPicPr>
            <a:picLocks noChangeAspect="1"/>
          </p:cNvPicPr>
          <p:nvPr/>
        </p:nvPicPr>
        <p:blipFill rotWithShape="1">
          <a:blip r:embed="rId2">
            <a:extLst>
              <a:ext uri="{28A0092B-C50C-407E-A947-70E740481C1C}">
                <a14:useLocalDpi xmlns:a14="http://schemas.microsoft.com/office/drawing/2010/main" val="0"/>
              </a:ext>
            </a:extLst>
          </a:blip>
          <a:srcRect t="6562" b="5936"/>
          <a:stretch/>
        </p:blipFill>
        <p:spPr>
          <a:xfrm>
            <a:off x="8743336" y="2119013"/>
            <a:ext cx="4718797" cy="3067291"/>
          </a:xfrm>
          <a:prstGeom prst="rect">
            <a:avLst/>
          </a:prstGeom>
        </p:spPr>
      </p:pic>
      <p:sp>
        <p:nvSpPr>
          <p:cNvPr id="9" name="文本框 8">
            <a:extLst>
              <a:ext uri="{FF2B5EF4-FFF2-40B4-BE49-F238E27FC236}">
                <a16:creationId xmlns:a16="http://schemas.microsoft.com/office/drawing/2014/main" id="{9B814269-2237-444E-980D-E30EBEEB6D81}"/>
              </a:ext>
            </a:extLst>
          </p:cNvPr>
          <p:cNvSpPr txBox="1"/>
          <p:nvPr/>
        </p:nvSpPr>
        <p:spPr>
          <a:xfrm>
            <a:off x="3087195" y="3197019"/>
            <a:ext cx="4983313" cy="1015663"/>
          </a:xfrm>
          <a:prstGeom prst="rect">
            <a:avLst/>
          </a:prstGeom>
          <a:noFill/>
        </p:spPr>
        <p:txBody>
          <a:bodyPr wrap="square">
            <a:spAutoFit/>
          </a:bodyPr>
          <a:lstStyle/>
          <a:p>
            <a:r>
              <a:rPr lang="en-US" altLang="zh-CN" sz="12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根据</a:t>
            </a:r>
            <a:r>
              <a:rPr lang="en-US" altLang="zh-CN" sz="1200" dirty="0">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IHS</a:t>
            </a:r>
            <a:r>
              <a:rPr lang="en-US" altLang="zh-CN" sz="12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预测，</a:t>
            </a:r>
            <a:r>
              <a:rPr lang="en-US" altLang="zh-CN" sz="1200" dirty="0">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2021</a:t>
            </a:r>
            <a:r>
              <a:rPr lang="en-US" altLang="zh-CN" sz="12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年全球智能座舱市场空间超过</a:t>
            </a:r>
            <a:r>
              <a:rPr lang="en-US" altLang="zh-CN" sz="1200" dirty="0">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400</a:t>
            </a:r>
            <a:r>
              <a:rPr lang="en-US" altLang="zh-CN" sz="12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亿美元，</a:t>
            </a:r>
            <a:r>
              <a:rPr lang="en-US" altLang="zh-CN" sz="1200" dirty="0">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2030</a:t>
            </a:r>
            <a:r>
              <a:rPr lang="en-US" altLang="zh-CN" sz="12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年市场规模将达到</a:t>
            </a:r>
            <a:r>
              <a:rPr lang="en-US" altLang="zh-CN" sz="1200" dirty="0">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681</a:t>
            </a:r>
            <a:r>
              <a:rPr lang="en-US" altLang="zh-CN" sz="12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亿美元。国内来看，智能座舱市场增速领先全球，</a:t>
            </a:r>
            <a:r>
              <a:rPr lang="en-US" altLang="zh-CN" sz="1200" dirty="0">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2030</a:t>
            </a:r>
            <a:r>
              <a:rPr lang="en-US" altLang="zh-CN" sz="12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年智能座舱规模全球占比将从</a:t>
            </a:r>
            <a:r>
              <a:rPr lang="en-US" altLang="zh-CN" sz="1200" dirty="0">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2021</a:t>
            </a:r>
            <a:r>
              <a:rPr lang="en-US" altLang="zh-CN" sz="12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年</a:t>
            </a:r>
            <a:r>
              <a:rPr lang="en-US" altLang="zh-CN" sz="1200" dirty="0">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20%</a:t>
            </a:r>
            <a:r>
              <a:rPr lang="en-US" altLang="zh-CN" sz="12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左右上升至</a:t>
            </a:r>
            <a:r>
              <a:rPr lang="en-US" altLang="zh-CN" sz="1200" dirty="0">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37%</a:t>
            </a:r>
            <a:r>
              <a:rPr lang="en-US" altLang="zh-CN" sz="12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，市场规模将达到</a:t>
            </a:r>
            <a:r>
              <a:rPr lang="en-US" altLang="zh-CN" sz="1200" dirty="0">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1600</a:t>
            </a:r>
            <a:r>
              <a:rPr lang="en-US" altLang="zh-CN" sz="1200" dirty="0">
                <a:solidFill>
                  <a:schemeClr val="bg1"/>
                </a:solidFill>
                <a:effectLst/>
                <a:latin typeface="宋体" panose="02010600030101010101" pitchFamily="2" charset="-122"/>
                <a:ea typeface="宋体" panose="02010600030101010101" pitchFamily="2" charset="-122"/>
                <a:cs typeface="Times New Roman" panose="02020603050405020304" pitchFamily="18" charset="0"/>
              </a:rPr>
              <a:t>亿人民币。</a:t>
            </a:r>
            <a:endParaRPr lang="zh-CN" altLang="zh-CN" sz="1200" dirty="0">
              <a:solidFill>
                <a:schemeClr val="bg1"/>
              </a:solidFill>
              <a:effectLst/>
              <a:latin typeface="Cambria" panose="02040503050406030204" pitchFamily="18" charset="0"/>
              <a:ea typeface="宋体" panose="02010600030101010101" pitchFamily="2" charset="-122"/>
              <a:cs typeface="Times New Roman" panose="02020603050405020304" pitchFamily="18" charset="0"/>
            </a:endParaRPr>
          </a:p>
          <a:p>
            <a:endParaRPr lang="zh-CN" altLang="en-US" sz="1200" dirty="0">
              <a:solidFill>
                <a:schemeClr val="bg1"/>
              </a:solidFill>
            </a:endParaRPr>
          </a:p>
        </p:txBody>
      </p:sp>
      <p:grpSp>
        <p:nvGrpSpPr>
          <p:cNvPr id="10" name="组合 9">
            <a:extLst>
              <a:ext uri="{FF2B5EF4-FFF2-40B4-BE49-F238E27FC236}">
                <a16:creationId xmlns:a16="http://schemas.microsoft.com/office/drawing/2014/main" id="{8D9D9C2A-A498-4562-A08B-6E1F4135827B}"/>
              </a:ext>
            </a:extLst>
          </p:cNvPr>
          <p:cNvGrpSpPr/>
          <p:nvPr/>
        </p:nvGrpSpPr>
        <p:grpSpPr>
          <a:xfrm>
            <a:off x="510099" y="3197019"/>
            <a:ext cx="2296857" cy="703748"/>
            <a:chOff x="-6646069" y="1727477"/>
            <a:chExt cx="2296857" cy="703748"/>
          </a:xfrm>
        </p:grpSpPr>
        <p:sp>
          <p:nvSpPr>
            <p:cNvPr id="11" name="椭圆 10">
              <a:extLst>
                <a:ext uri="{FF2B5EF4-FFF2-40B4-BE49-F238E27FC236}">
                  <a16:creationId xmlns:a16="http://schemas.microsoft.com/office/drawing/2014/main" id="{C0474C80-4E58-487B-979F-D8A59EF37BD4}"/>
                </a:ext>
              </a:extLst>
            </p:cNvPr>
            <p:cNvSpPr/>
            <p:nvPr/>
          </p:nvSpPr>
          <p:spPr>
            <a:xfrm>
              <a:off x="-6646069" y="1975585"/>
              <a:ext cx="207532" cy="20753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标题 1">
              <a:extLst>
                <a:ext uri="{FF2B5EF4-FFF2-40B4-BE49-F238E27FC236}">
                  <a16:creationId xmlns:a16="http://schemas.microsoft.com/office/drawing/2014/main" id="{8E522B4B-ADF2-480E-A73D-3C7DC02E9885}"/>
                </a:ext>
              </a:extLst>
            </p:cNvPr>
            <p:cNvSpPr txBox="1">
              <a:spLocks/>
            </p:cNvSpPr>
            <p:nvPr/>
          </p:nvSpPr>
          <p:spPr>
            <a:xfrm>
              <a:off x="-6438537" y="1727477"/>
              <a:ext cx="2089325" cy="703748"/>
            </a:xfrm>
            <a:prstGeom prst="rect">
              <a:avLst/>
            </a:prstGeom>
          </p:spPr>
          <p:txBody>
            <a:bodyPr vert="horz" lIns="90000" tIns="46800" rIns="90000" bIns="46800" rtlCol="0" anchor="ctr" anchorCtr="0">
              <a:no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800" b="0" dirty="0">
                  <a:solidFill>
                    <a:schemeClr val="bg1"/>
                  </a:solidFill>
                  <a:latin typeface="思源黑体 CN Medium" panose="020B0600000000000000" pitchFamily="34" charset="-122"/>
                  <a:ea typeface="思源黑体 CN Medium" panose="020B0600000000000000" pitchFamily="34" charset="-122"/>
                  <a:cs typeface="思源宋体 CN Medium" panose="02020500000000000000" charset="-122"/>
                </a:rPr>
                <a:t>行业分析</a:t>
              </a:r>
            </a:p>
          </p:txBody>
        </p:sp>
      </p:grpSp>
      <p:cxnSp>
        <p:nvCxnSpPr>
          <p:cNvPr id="13" name="直接连接符 12">
            <a:extLst>
              <a:ext uri="{FF2B5EF4-FFF2-40B4-BE49-F238E27FC236}">
                <a16:creationId xmlns:a16="http://schemas.microsoft.com/office/drawing/2014/main" id="{27ADFE3D-DC32-40B8-8A3A-275A434E9F39}"/>
              </a:ext>
            </a:extLst>
          </p:cNvPr>
          <p:cNvCxnSpPr>
            <a:cxnSpLocks/>
          </p:cNvCxnSpPr>
          <p:nvPr/>
        </p:nvCxnSpPr>
        <p:spPr>
          <a:xfrm>
            <a:off x="8356920" y="2900555"/>
            <a:ext cx="0" cy="15042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EC5048B-D9C0-4BD3-8524-AF8E9D764143}"/>
              </a:ext>
            </a:extLst>
          </p:cNvPr>
          <p:cNvSpPr txBox="1"/>
          <p:nvPr/>
        </p:nvSpPr>
        <p:spPr>
          <a:xfrm>
            <a:off x="9865218" y="1842014"/>
            <a:ext cx="4983313" cy="276999"/>
          </a:xfrm>
          <a:prstGeom prst="rect">
            <a:avLst/>
          </a:prstGeom>
          <a:noFill/>
        </p:spPr>
        <p:txBody>
          <a:bodyPr wrap="square">
            <a:spAutoFit/>
          </a:bodyPr>
          <a:lstStyle/>
          <a:p>
            <a:r>
              <a:rPr lang="zh-CN" altLang="en-US" sz="1200" dirty="0">
                <a:solidFill>
                  <a:schemeClr val="bg1">
                    <a:lumMod val="50000"/>
                  </a:schemeClr>
                </a:solidFill>
                <a:effectLst/>
                <a:latin typeface="宋体" panose="02010600030101010101" pitchFamily="2" charset="-122"/>
                <a:ea typeface="宋体" panose="02010600030101010101" pitchFamily="2" charset="-122"/>
                <a:cs typeface="Times New Roman" panose="02020603050405020304" pitchFamily="18" charset="0"/>
              </a:rPr>
              <a:t>全球智能座舱市场空间（亿，美元）</a:t>
            </a:r>
            <a:endParaRPr lang="zh-CN" altLang="en-US" sz="1200" dirty="0">
              <a:solidFill>
                <a:schemeClr val="bg1">
                  <a:lumMod val="50000"/>
                </a:schemeClr>
              </a:solidFill>
            </a:endParaRPr>
          </a:p>
        </p:txBody>
      </p:sp>
    </p:spTree>
    <p:extLst>
      <p:ext uri="{BB962C8B-B14F-4D97-AF65-F5344CB8AC3E}">
        <p14:creationId xmlns:p14="http://schemas.microsoft.com/office/powerpoint/2010/main" val="1951448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9B814269-2237-444E-980D-E30EBEEB6D81}"/>
              </a:ext>
            </a:extLst>
          </p:cNvPr>
          <p:cNvSpPr txBox="1"/>
          <p:nvPr/>
        </p:nvSpPr>
        <p:spPr>
          <a:xfrm>
            <a:off x="3090281" y="2900555"/>
            <a:ext cx="4983313" cy="2508379"/>
          </a:xfrm>
          <a:prstGeom prst="rect">
            <a:avLst/>
          </a:prstGeom>
          <a:noFill/>
        </p:spPr>
        <p:txBody>
          <a:bodyPr wrap="square">
            <a:spAutoFit/>
          </a:bodyPr>
          <a:lstStyle/>
          <a:p>
            <a:pPr lvl="0" indent="-342900">
              <a:spcAft>
                <a:spcPts val="1000"/>
              </a:spcAft>
              <a:buFont typeface="Arial" panose="020B0604020202020204" pitchFamily="34" charset="0"/>
              <a:buChar char="•"/>
            </a:pPr>
            <a:r>
              <a:rPr lang="en-US" altLang="zh-CN" sz="1200" dirty="0" err="1">
                <a:solidFill>
                  <a:schemeClr val="bg1"/>
                </a:solidFill>
                <a:latin typeface="宋体" panose="02010600030101010101" pitchFamily="2" charset="-122"/>
                <a:ea typeface="宋体" panose="02010600030101010101" pitchFamily="2" charset="-122"/>
                <a:cs typeface="Times New Roman" panose="02020603050405020304" pitchFamily="18" charset="0"/>
              </a:rPr>
              <a:t>随着消费者需求层次的不断提升，人们对手机应用的喜好逐渐迁移到车载娱乐信息系统上，如导航、音乐、视频、社交功能等</a:t>
            </a:r>
            <a:r>
              <a:rPr lang="en-US" altLang="zh-CN" sz="1200" dirty="0">
                <a:solidFill>
                  <a:schemeClr val="bg1"/>
                </a:solidFill>
                <a:latin typeface="宋体" panose="02010600030101010101" pitchFamily="2" charset="-122"/>
                <a:ea typeface="宋体" panose="02010600030101010101" pitchFamily="2" charset="-122"/>
                <a:cs typeface="Times New Roman" panose="02020603050405020304" pitchFamily="18" charset="0"/>
              </a:rPr>
              <a:t>。</a:t>
            </a:r>
            <a:endParaRPr lang="zh-CN" altLang="zh-CN" sz="1200" dirty="0">
              <a:solidFill>
                <a:schemeClr val="bg1"/>
              </a:solidFill>
              <a:latin typeface="宋体" panose="02010600030101010101" pitchFamily="2" charset="-122"/>
              <a:ea typeface="宋体" panose="02010600030101010101" pitchFamily="2" charset="-122"/>
              <a:cs typeface="Times New Roman" panose="02020603050405020304" pitchFamily="18" charset="0"/>
            </a:endParaRPr>
          </a:p>
          <a:p>
            <a:pPr lvl="0" indent="-342900">
              <a:spcAft>
                <a:spcPts val="1000"/>
              </a:spcAft>
              <a:buFont typeface="Arial" panose="020B0604020202020204" pitchFamily="34" charset="0"/>
              <a:buChar char="•"/>
            </a:pPr>
            <a:r>
              <a:rPr lang="en-US" altLang="zh-CN" sz="1200" dirty="0">
                <a:solidFill>
                  <a:schemeClr val="bg1"/>
                </a:solidFill>
                <a:latin typeface="宋体" panose="02010600030101010101" pitchFamily="2" charset="-122"/>
                <a:ea typeface="宋体" panose="02010600030101010101" pitchFamily="2" charset="-122"/>
                <a:cs typeface="Times New Roman" panose="02020603050405020304" pitchFamily="18" charset="0"/>
              </a:rPr>
              <a:t>5G、AI大数据、人机交互、汽车芯片与操作系统技术的进步推动智能座舱未来的发展，各大主机厂、Tier 1与部分异业玩家均将视线聚焦在智能座舱领域。</a:t>
            </a:r>
            <a:endParaRPr lang="zh-CN" altLang="zh-CN" sz="1200" dirty="0">
              <a:solidFill>
                <a:schemeClr val="bg1"/>
              </a:solidFill>
              <a:latin typeface="宋体" panose="02010600030101010101" pitchFamily="2" charset="-122"/>
              <a:ea typeface="宋体" panose="02010600030101010101" pitchFamily="2" charset="-122"/>
              <a:cs typeface="Times New Roman" panose="02020603050405020304" pitchFamily="18" charset="0"/>
            </a:endParaRPr>
          </a:p>
          <a:p>
            <a:pPr lvl="0" indent="-342900">
              <a:spcAft>
                <a:spcPts val="1000"/>
              </a:spcAft>
              <a:buFont typeface="Arial" panose="020B0604020202020204" pitchFamily="34" charset="0"/>
              <a:buChar char="•"/>
            </a:pPr>
            <a:r>
              <a:rPr lang="en-US" altLang="zh-CN" sz="1200" dirty="0">
                <a:solidFill>
                  <a:schemeClr val="bg1"/>
                </a:solidFill>
                <a:latin typeface="宋体" panose="02010600030101010101" pitchFamily="2" charset="-122"/>
                <a:ea typeface="宋体" panose="02010600030101010101" pitchFamily="2" charset="-122"/>
                <a:cs typeface="Times New Roman" panose="02020603050405020304" pitchFamily="18" charset="0"/>
              </a:rPr>
              <a:t>相对于自动驾驶，智能座舱功能的落地由于不涉及底盘控制，安全压力小，技术实现难度低、成果易感知，有助于迅速提升产品差异化竞争力，因此OEM在等待自动驾驶关键技术成熟的档口，开始逐步将精力转移到智能座舱的落地。</a:t>
            </a:r>
            <a:endParaRPr lang="zh-CN" altLang="zh-CN" sz="1200" dirty="0">
              <a:solidFill>
                <a:schemeClr val="bg1"/>
              </a:solidFill>
              <a:latin typeface="宋体" panose="02010600030101010101" pitchFamily="2" charset="-122"/>
              <a:ea typeface="宋体" panose="02010600030101010101" pitchFamily="2" charset="-122"/>
              <a:cs typeface="Times New Roman" panose="02020603050405020304" pitchFamily="18" charset="0"/>
            </a:endParaRPr>
          </a:p>
          <a:p>
            <a:endParaRPr lang="zh-CN" altLang="zh-CN" sz="1200" dirty="0">
              <a:solidFill>
                <a:schemeClr val="bg1"/>
              </a:solidFill>
              <a:effectLst/>
              <a:latin typeface="Cambria" panose="02040503050406030204" pitchFamily="18" charset="0"/>
              <a:ea typeface="宋体" panose="02010600030101010101" pitchFamily="2" charset="-122"/>
              <a:cs typeface="Times New Roman" panose="02020603050405020304" pitchFamily="18" charset="0"/>
            </a:endParaRPr>
          </a:p>
          <a:p>
            <a:endParaRPr lang="zh-CN" altLang="en-US" sz="1200" dirty="0">
              <a:solidFill>
                <a:schemeClr val="bg1"/>
              </a:solidFill>
            </a:endParaRPr>
          </a:p>
        </p:txBody>
      </p:sp>
      <p:grpSp>
        <p:nvGrpSpPr>
          <p:cNvPr id="10" name="组合 9">
            <a:extLst>
              <a:ext uri="{FF2B5EF4-FFF2-40B4-BE49-F238E27FC236}">
                <a16:creationId xmlns:a16="http://schemas.microsoft.com/office/drawing/2014/main" id="{8D9D9C2A-A498-4562-A08B-6E1F4135827B}"/>
              </a:ext>
            </a:extLst>
          </p:cNvPr>
          <p:cNvGrpSpPr/>
          <p:nvPr/>
        </p:nvGrpSpPr>
        <p:grpSpPr>
          <a:xfrm>
            <a:off x="510099" y="3197019"/>
            <a:ext cx="2296857" cy="703748"/>
            <a:chOff x="-6646069" y="1727477"/>
            <a:chExt cx="2296857" cy="703748"/>
          </a:xfrm>
        </p:grpSpPr>
        <p:sp>
          <p:nvSpPr>
            <p:cNvPr id="11" name="椭圆 10">
              <a:extLst>
                <a:ext uri="{FF2B5EF4-FFF2-40B4-BE49-F238E27FC236}">
                  <a16:creationId xmlns:a16="http://schemas.microsoft.com/office/drawing/2014/main" id="{C0474C80-4E58-487B-979F-D8A59EF37BD4}"/>
                </a:ext>
              </a:extLst>
            </p:cNvPr>
            <p:cNvSpPr/>
            <p:nvPr/>
          </p:nvSpPr>
          <p:spPr>
            <a:xfrm>
              <a:off x="-6646069" y="1975585"/>
              <a:ext cx="207532" cy="20753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标题 1">
              <a:extLst>
                <a:ext uri="{FF2B5EF4-FFF2-40B4-BE49-F238E27FC236}">
                  <a16:creationId xmlns:a16="http://schemas.microsoft.com/office/drawing/2014/main" id="{8E522B4B-ADF2-480E-A73D-3C7DC02E9885}"/>
                </a:ext>
              </a:extLst>
            </p:cNvPr>
            <p:cNvSpPr txBox="1">
              <a:spLocks/>
            </p:cNvSpPr>
            <p:nvPr/>
          </p:nvSpPr>
          <p:spPr>
            <a:xfrm>
              <a:off x="-6438537" y="1727477"/>
              <a:ext cx="2089325" cy="703748"/>
            </a:xfrm>
            <a:prstGeom prst="rect">
              <a:avLst/>
            </a:prstGeom>
          </p:spPr>
          <p:txBody>
            <a:bodyPr vert="horz" lIns="90000" tIns="46800" rIns="90000" bIns="46800" rtlCol="0" anchor="ctr" anchorCtr="0">
              <a:no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en-US" altLang="zh-CN" sz="1800" dirty="0" err="1">
                  <a:solidFill>
                    <a:schemeClr val="bg1"/>
                  </a:solidFill>
                  <a:effectLst/>
                  <a:latin typeface="宋体" panose="02010600030101010101" pitchFamily="2" charset="-122"/>
                  <a:cs typeface="Times New Roman" panose="02020603050405020304" pitchFamily="18" charset="0"/>
                </a:rPr>
                <a:t>推动因素</a:t>
              </a:r>
              <a:endParaRPr lang="zh-CN" altLang="en-US" sz="1800" b="0" dirty="0">
                <a:solidFill>
                  <a:schemeClr val="bg1"/>
                </a:solidFill>
                <a:latin typeface="思源黑体 CN Medium" panose="020B0600000000000000" pitchFamily="34" charset="-122"/>
                <a:ea typeface="思源黑体 CN Medium" panose="020B0600000000000000" pitchFamily="34" charset="-122"/>
                <a:cs typeface="思源宋体 CN Medium" panose="02020500000000000000" charset="-122"/>
              </a:endParaRPr>
            </a:p>
          </p:txBody>
        </p:sp>
      </p:grpSp>
      <p:cxnSp>
        <p:nvCxnSpPr>
          <p:cNvPr id="13" name="直接连接符 12">
            <a:extLst>
              <a:ext uri="{FF2B5EF4-FFF2-40B4-BE49-F238E27FC236}">
                <a16:creationId xmlns:a16="http://schemas.microsoft.com/office/drawing/2014/main" id="{27ADFE3D-DC32-40B8-8A3A-275A434E9F39}"/>
              </a:ext>
            </a:extLst>
          </p:cNvPr>
          <p:cNvCxnSpPr>
            <a:cxnSpLocks/>
          </p:cNvCxnSpPr>
          <p:nvPr/>
        </p:nvCxnSpPr>
        <p:spPr>
          <a:xfrm>
            <a:off x="8426368" y="2918763"/>
            <a:ext cx="0" cy="18731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图片 3" descr="地图&#10;&#10;描述已自动生成">
            <a:extLst>
              <a:ext uri="{FF2B5EF4-FFF2-40B4-BE49-F238E27FC236}">
                <a16:creationId xmlns:a16="http://schemas.microsoft.com/office/drawing/2014/main" id="{396A7E49-BBAE-459F-8430-2D766970FF59}"/>
              </a:ext>
            </a:extLst>
          </p:cNvPr>
          <p:cNvPicPr>
            <a:picLocks noChangeAspect="1"/>
          </p:cNvPicPr>
          <p:nvPr/>
        </p:nvPicPr>
        <p:blipFill rotWithShape="1">
          <a:blip r:embed="rId2">
            <a:extLst>
              <a:ext uri="{28A0092B-C50C-407E-A947-70E740481C1C}">
                <a14:useLocalDpi xmlns:a14="http://schemas.microsoft.com/office/drawing/2010/main" val="0"/>
              </a:ext>
            </a:extLst>
          </a:blip>
          <a:srcRect r="25861"/>
          <a:stretch/>
        </p:blipFill>
        <p:spPr>
          <a:xfrm>
            <a:off x="8640246" y="2581154"/>
            <a:ext cx="4705364" cy="2405891"/>
          </a:xfrm>
          <a:prstGeom prst="rect">
            <a:avLst/>
          </a:prstGeom>
        </p:spPr>
      </p:pic>
    </p:spTree>
    <p:extLst>
      <p:ext uri="{BB962C8B-B14F-4D97-AF65-F5344CB8AC3E}">
        <p14:creationId xmlns:p14="http://schemas.microsoft.com/office/powerpoint/2010/main" val="2295114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5860" y="2951858"/>
            <a:ext cx="12308532" cy="703748"/>
          </a:xfrm>
        </p:spPr>
        <p:txBody>
          <a:bodyPr>
            <a:normAutofit/>
          </a:bodyPr>
          <a:lstStyle/>
          <a:p>
            <a:pPr algn="ctr"/>
            <a:r>
              <a:rPr lang="en-US" altLang="zh-CN" dirty="0">
                <a:solidFill>
                  <a:schemeClr val="bg1"/>
                </a:solidFill>
                <a:latin typeface="思源黑体 CN Medium" panose="020B0600000000000000" pitchFamily="34" charset="-122"/>
                <a:ea typeface="思源黑体 CN Medium" panose="020B0600000000000000" pitchFamily="34" charset="-122"/>
              </a:rPr>
              <a:t>PERSONA</a:t>
            </a:r>
            <a:endParaRPr lang="zh-CN" altLang="en-US" dirty="0">
              <a:solidFill>
                <a:schemeClr val="bg1"/>
              </a:solidFill>
              <a:latin typeface="思源黑体 CN Medium" panose="020B0600000000000000" pitchFamily="34" charset="-122"/>
              <a:ea typeface="思源黑体 CN Medium" panose="020B0600000000000000" pitchFamily="34" charset="-122"/>
            </a:endParaRPr>
          </a:p>
        </p:txBody>
      </p:sp>
      <p:sp>
        <p:nvSpPr>
          <p:cNvPr id="3" name="文本框 2"/>
          <p:cNvSpPr txBox="1"/>
          <p:nvPr/>
        </p:nvSpPr>
        <p:spPr>
          <a:xfrm>
            <a:off x="2649220" y="3655695"/>
            <a:ext cx="8382000" cy="337185"/>
          </a:xfrm>
          <a:prstGeom prst="rect">
            <a:avLst/>
          </a:prstGeom>
          <a:noFill/>
        </p:spPr>
        <p:txBody>
          <a:bodyPr wrap="square" rtlCol="0">
            <a:spAutoFit/>
          </a:bodyPr>
          <a:lstStyle/>
          <a:p>
            <a:pPr algn="ctr"/>
            <a:r>
              <a:rPr lang="zh-CN" altLang="en-US" sz="1600" dirty="0">
                <a:solidFill>
                  <a:schemeClr val="bg1">
                    <a:lumMod val="50000"/>
                  </a:schemeClr>
                </a:solidFill>
                <a:latin typeface="思源宋体 CN Medium" panose="02020500000000000000" charset="-122"/>
                <a:ea typeface="思源宋体 CN Medium" panose="02020500000000000000" charset="-122"/>
                <a:cs typeface="思源宋体 CN Medium" panose="02020500000000000000" charset="-122"/>
              </a:rPr>
              <a:t>用户访谈，问卷调查，总结用户画像</a:t>
            </a:r>
          </a:p>
        </p:txBody>
      </p:sp>
      <p:sp>
        <p:nvSpPr>
          <p:cNvPr id="4" name="椭圆 3"/>
          <p:cNvSpPr/>
          <p:nvPr/>
        </p:nvSpPr>
        <p:spPr>
          <a:xfrm>
            <a:off x="4750435" y="3171825"/>
            <a:ext cx="263525" cy="2635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标题 1"/>
          <p:cNvSpPr>
            <a:spLocks noGrp="1"/>
          </p:cNvSpPr>
          <p:nvPr/>
        </p:nvSpPr>
        <p:spPr>
          <a:xfrm>
            <a:off x="-4820037" y="215044"/>
            <a:ext cx="12308532" cy="703748"/>
          </a:xfrm>
          <a:prstGeom prst="rect">
            <a:avLst/>
          </a:prstGeom>
        </p:spPr>
        <p:txBody>
          <a:bodyPr vert="horz" lIns="90000" tIns="46800" rIns="90000" bIns="46800" rtlCol="0" anchor="ctr" anchorCtr="0">
            <a:no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en-US" altLang="zh-CN" sz="2400" dirty="0">
                <a:solidFill>
                  <a:schemeClr val="bg1"/>
                </a:solidFill>
                <a:latin typeface="思源黑体 CN Medium" panose="020B0600000000000000" pitchFamily="34" charset="-122"/>
                <a:ea typeface="思源黑体 CN Medium" panose="020B0600000000000000" pitchFamily="34" charset="-122"/>
                <a:cs typeface="思源宋体 CN Medium" panose="02020500000000000000" charset="-122"/>
              </a:rPr>
              <a:t>PERSONA</a:t>
            </a:r>
            <a:endParaRPr lang="zh-CN" altLang="en-US" sz="2400" dirty="0">
              <a:solidFill>
                <a:schemeClr val="bg1"/>
              </a:solidFill>
              <a:latin typeface="思源黑体 CN Medium" panose="020B0600000000000000" pitchFamily="34" charset="-122"/>
              <a:ea typeface="思源黑体 CN Medium" panose="020B0600000000000000" pitchFamily="34" charset="-122"/>
              <a:cs typeface="思源宋体 CN Medium" panose="02020500000000000000" charset="-122"/>
            </a:endParaRPr>
          </a:p>
        </p:txBody>
      </p:sp>
      <p:sp>
        <p:nvSpPr>
          <p:cNvPr id="8" name="矩形 7">
            <a:extLst>
              <a:ext uri="{FF2B5EF4-FFF2-40B4-BE49-F238E27FC236}">
                <a16:creationId xmlns:a16="http://schemas.microsoft.com/office/drawing/2014/main" id="{F92B96D9-D69F-4C9E-B924-2FBA7490B38E}"/>
              </a:ext>
            </a:extLst>
          </p:cNvPr>
          <p:cNvSpPr/>
          <p:nvPr/>
        </p:nvSpPr>
        <p:spPr>
          <a:xfrm>
            <a:off x="1984917" y="1356364"/>
            <a:ext cx="423746" cy="3899554"/>
          </a:xfrm>
          <a:prstGeom prst="rect">
            <a:avLst/>
          </a:prstGeom>
          <a:solidFill>
            <a:srgbClr val="290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B58CB5E-9024-40CA-BFF5-79238A10AEEE}"/>
              </a:ext>
            </a:extLst>
          </p:cNvPr>
          <p:cNvSpPr/>
          <p:nvPr/>
        </p:nvSpPr>
        <p:spPr>
          <a:xfrm>
            <a:off x="2844630" y="1356365"/>
            <a:ext cx="423746" cy="3899564"/>
          </a:xfrm>
          <a:prstGeom prst="rect">
            <a:avLst/>
          </a:prstGeom>
          <a:solidFill>
            <a:srgbClr val="004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06677DC-5B61-4251-B6F1-329117CAA3E1}"/>
              </a:ext>
            </a:extLst>
          </p:cNvPr>
          <p:cNvSpPr/>
          <p:nvPr/>
        </p:nvSpPr>
        <p:spPr>
          <a:xfrm>
            <a:off x="3627082" y="1356365"/>
            <a:ext cx="423746" cy="3899564"/>
          </a:xfrm>
          <a:prstGeom prst="rect">
            <a:avLst/>
          </a:prstGeom>
          <a:solidFill>
            <a:srgbClr val="0068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3BEC983-566D-4FD4-8E2E-98AEB12EA6FE}"/>
              </a:ext>
            </a:extLst>
          </p:cNvPr>
          <p:cNvSpPr/>
          <p:nvPr/>
        </p:nvSpPr>
        <p:spPr>
          <a:xfrm>
            <a:off x="4515801" y="1356364"/>
            <a:ext cx="423746" cy="3913857"/>
          </a:xfrm>
          <a:prstGeom prst="rect">
            <a:avLst/>
          </a:prstGeom>
          <a:solidFill>
            <a:srgbClr val="01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EED392D-A45C-4E32-B749-FC392F9F945A}"/>
              </a:ext>
            </a:extLst>
          </p:cNvPr>
          <p:cNvSpPr/>
          <p:nvPr/>
        </p:nvSpPr>
        <p:spPr>
          <a:xfrm>
            <a:off x="5375514" y="1356353"/>
            <a:ext cx="423746" cy="3899564"/>
          </a:xfrm>
          <a:prstGeom prst="rect">
            <a:avLst/>
          </a:prstGeom>
          <a:solidFill>
            <a:srgbClr val="47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3B0D0358-EEA2-471D-8485-39E93315561C}"/>
              </a:ext>
            </a:extLst>
          </p:cNvPr>
          <p:cNvCxnSpPr/>
          <p:nvPr/>
        </p:nvCxnSpPr>
        <p:spPr>
          <a:xfrm>
            <a:off x="1044827" y="5255941"/>
            <a:ext cx="11589834"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3C758D7C-512B-40FA-9E3C-783E66E332FF}"/>
              </a:ext>
            </a:extLst>
          </p:cNvPr>
          <p:cNvGrpSpPr/>
          <p:nvPr/>
        </p:nvGrpSpPr>
        <p:grpSpPr>
          <a:xfrm>
            <a:off x="7284368" y="2533323"/>
            <a:ext cx="4903676" cy="2083357"/>
            <a:chOff x="7284368" y="2533323"/>
            <a:chExt cx="4903676" cy="2083357"/>
          </a:xfrm>
        </p:grpSpPr>
        <p:sp>
          <p:nvSpPr>
            <p:cNvPr id="34" name="Google Shape;1080;p33">
              <a:extLst>
                <a:ext uri="{FF2B5EF4-FFF2-40B4-BE49-F238E27FC236}">
                  <a16:creationId xmlns:a16="http://schemas.microsoft.com/office/drawing/2014/main" id="{EC2D8AD3-3388-42A2-A7E7-8C9A319A6967}"/>
                </a:ext>
              </a:extLst>
            </p:cNvPr>
            <p:cNvSpPr/>
            <p:nvPr/>
          </p:nvSpPr>
          <p:spPr>
            <a:xfrm>
              <a:off x="7696904" y="2618304"/>
              <a:ext cx="1168091" cy="1168091"/>
            </a:xfrm>
            <a:prstGeom prst="ellipse">
              <a:avLst/>
            </a:prstGeom>
            <a:noFill/>
            <a:ln w="9525" cap="flat" cmpd="sng">
              <a:solidFill>
                <a:schemeClr val="bg1"/>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dirty="0">
                <a:ln>
                  <a:noFill/>
                </a:ln>
                <a:solidFill>
                  <a:schemeClr val="bg1"/>
                </a:solidFill>
                <a:effectLst/>
                <a:uLnTx/>
                <a:uFillTx/>
                <a:cs typeface="+mn-ea"/>
                <a:sym typeface="+mn-lt"/>
              </a:endParaRPr>
            </a:p>
          </p:txBody>
        </p:sp>
        <p:sp>
          <p:nvSpPr>
            <p:cNvPr id="30" name="文本框 7">
              <a:extLst>
                <a:ext uri="{FF2B5EF4-FFF2-40B4-BE49-F238E27FC236}">
                  <a16:creationId xmlns:a16="http://schemas.microsoft.com/office/drawing/2014/main" id="{D1E393D6-2B32-4EFA-82B1-94DE48221F03}"/>
                </a:ext>
              </a:extLst>
            </p:cNvPr>
            <p:cNvSpPr txBox="1"/>
            <p:nvPr/>
          </p:nvSpPr>
          <p:spPr>
            <a:xfrm>
              <a:off x="7284368" y="4084319"/>
              <a:ext cx="2057891" cy="482600"/>
            </a:xfrm>
            <a:prstGeom prst="rect">
              <a:avLst/>
            </a:prstGeom>
            <a:no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zh-CN" sz="1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基于有限的主动权限，汽车系统自主完成一系列保证安全的操作</a:t>
              </a:r>
              <a:endParaRPr lang="zh-CN" sz="1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1" name="文本框 8">
              <a:extLst>
                <a:ext uri="{FF2B5EF4-FFF2-40B4-BE49-F238E27FC236}">
                  <a16:creationId xmlns:a16="http://schemas.microsoft.com/office/drawing/2014/main" id="{60AA3B25-2FFA-44A4-B87E-E05BE3AD7587}"/>
                </a:ext>
              </a:extLst>
            </p:cNvPr>
            <p:cNvSpPr txBox="1"/>
            <p:nvPr/>
          </p:nvSpPr>
          <p:spPr>
            <a:xfrm>
              <a:off x="9539216" y="4084319"/>
              <a:ext cx="1295400" cy="482600"/>
            </a:xfrm>
            <a:prstGeom prst="rect">
              <a:avLst/>
            </a:prstGeom>
            <a:no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zh-CN" sz="1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乘客主动操作</a:t>
              </a:r>
              <a:endParaRPr lang="zh-CN" sz="1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2" name="文本框 9">
              <a:extLst>
                <a:ext uri="{FF2B5EF4-FFF2-40B4-BE49-F238E27FC236}">
                  <a16:creationId xmlns:a16="http://schemas.microsoft.com/office/drawing/2014/main" id="{49787785-6E08-4A26-8060-57AABB96F0BC}"/>
                </a:ext>
              </a:extLst>
            </p:cNvPr>
            <p:cNvSpPr txBox="1"/>
            <p:nvPr/>
          </p:nvSpPr>
          <p:spPr>
            <a:xfrm>
              <a:off x="10883331" y="4134080"/>
              <a:ext cx="1295400" cy="482600"/>
            </a:xfrm>
            <a:prstGeom prst="rect">
              <a:avLst/>
            </a:prstGeom>
            <a:no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zh-CN" sz="1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系统主动感知，向乘客确认</a:t>
              </a:r>
              <a:endParaRPr lang="zh-CN" sz="1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5" name="Google Shape;1081;p33">
              <a:extLst>
                <a:ext uri="{FF2B5EF4-FFF2-40B4-BE49-F238E27FC236}">
                  <a16:creationId xmlns:a16="http://schemas.microsoft.com/office/drawing/2014/main" id="{13AD32D3-FE7F-4090-8C09-B093D8609A54}"/>
                </a:ext>
              </a:extLst>
            </p:cNvPr>
            <p:cNvSpPr/>
            <p:nvPr/>
          </p:nvSpPr>
          <p:spPr>
            <a:xfrm>
              <a:off x="7623936" y="2545354"/>
              <a:ext cx="1314025" cy="1314025"/>
            </a:xfrm>
            <a:prstGeom prst="blockArc">
              <a:avLst>
                <a:gd name="adj1" fmla="val 13812012"/>
                <a:gd name="adj2" fmla="val 12139849"/>
                <a:gd name="adj3" fmla="val 10957"/>
              </a:avLst>
            </a:prstGeom>
            <a:solidFill>
              <a:srgbClr val="FFFFFF"/>
            </a:solidFill>
            <a:ln>
              <a:noFill/>
            </a:ln>
            <a:effectLst/>
          </p:spPr>
          <p:txBody>
            <a:bodyPr spcFirstLastPara="1" wrap="square" lIns="121900" tIns="121900" rIns="121900" bIns="121900" anchor="ctr"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dirty="0">
                <a:ln>
                  <a:noFill/>
                </a:ln>
                <a:solidFill>
                  <a:srgbClr val="000000"/>
                </a:solidFill>
                <a:effectLst/>
                <a:uLnTx/>
                <a:uFillTx/>
                <a:cs typeface="+mn-ea"/>
                <a:sym typeface="+mn-lt"/>
              </a:endParaRPr>
            </a:p>
          </p:txBody>
        </p:sp>
        <p:sp>
          <p:nvSpPr>
            <p:cNvPr id="41" name="Google Shape;1080;p33">
              <a:extLst>
                <a:ext uri="{FF2B5EF4-FFF2-40B4-BE49-F238E27FC236}">
                  <a16:creationId xmlns:a16="http://schemas.microsoft.com/office/drawing/2014/main" id="{270EE323-09B4-4BE6-ACDA-F8B523F8C4F4}"/>
                </a:ext>
              </a:extLst>
            </p:cNvPr>
            <p:cNvSpPr/>
            <p:nvPr/>
          </p:nvSpPr>
          <p:spPr>
            <a:xfrm>
              <a:off x="9353673" y="2618304"/>
              <a:ext cx="1168091" cy="1168091"/>
            </a:xfrm>
            <a:prstGeom prst="ellipse">
              <a:avLst/>
            </a:prstGeom>
            <a:noFill/>
            <a:ln w="9525" cap="flat" cmpd="sng">
              <a:solidFill>
                <a:schemeClr val="bg1"/>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dirty="0">
                <a:ln>
                  <a:noFill/>
                </a:ln>
                <a:solidFill>
                  <a:schemeClr val="bg1"/>
                </a:solidFill>
                <a:effectLst/>
                <a:uLnTx/>
                <a:uFillTx/>
                <a:cs typeface="+mn-ea"/>
                <a:sym typeface="+mn-lt"/>
              </a:endParaRPr>
            </a:p>
          </p:txBody>
        </p:sp>
        <p:sp>
          <p:nvSpPr>
            <p:cNvPr id="42" name="Google Shape;1081;p33">
              <a:extLst>
                <a:ext uri="{FF2B5EF4-FFF2-40B4-BE49-F238E27FC236}">
                  <a16:creationId xmlns:a16="http://schemas.microsoft.com/office/drawing/2014/main" id="{9685DA5B-AD3C-4393-B6D2-D67312B3E57F}"/>
                </a:ext>
              </a:extLst>
            </p:cNvPr>
            <p:cNvSpPr/>
            <p:nvPr/>
          </p:nvSpPr>
          <p:spPr>
            <a:xfrm>
              <a:off x="9280705" y="2545354"/>
              <a:ext cx="1314025" cy="1314025"/>
            </a:xfrm>
            <a:prstGeom prst="blockArc">
              <a:avLst>
                <a:gd name="adj1" fmla="val 13624298"/>
                <a:gd name="adj2" fmla="val 12139849"/>
                <a:gd name="adj3" fmla="val 10957"/>
              </a:avLst>
            </a:prstGeom>
            <a:solidFill>
              <a:srgbClr val="01C9FF"/>
            </a:solidFill>
            <a:ln>
              <a:noFill/>
            </a:ln>
            <a:effectLst/>
          </p:spPr>
          <p:txBody>
            <a:bodyPr spcFirstLastPara="1" wrap="square" lIns="121900" tIns="121900" rIns="121900" bIns="121900" anchor="ctr"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dirty="0">
                <a:ln>
                  <a:noFill/>
                </a:ln>
                <a:solidFill>
                  <a:srgbClr val="000000"/>
                </a:solidFill>
                <a:effectLst/>
                <a:uLnTx/>
                <a:uFillTx/>
                <a:cs typeface="+mn-ea"/>
                <a:sym typeface="+mn-lt"/>
              </a:endParaRPr>
            </a:p>
          </p:txBody>
        </p:sp>
        <p:sp>
          <p:nvSpPr>
            <p:cNvPr id="44" name="Google Shape;1080;p33">
              <a:extLst>
                <a:ext uri="{FF2B5EF4-FFF2-40B4-BE49-F238E27FC236}">
                  <a16:creationId xmlns:a16="http://schemas.microsoft.com/office/drawing/2014/main" id="{ACCDA183-41D4-4D2A-B5CF-C10763F49235}"/>
                </a:ext>
              </a:extLst>
            </p:cNvPr>
            <p:cNvSpPr/>
            <p:nvPr/>
          </p:nvSpPr>
          <p:spPr>
            <a:xfrm>
              <a:off x="10946987" y="2606273"/>
              <a:ext cx="1168091" cy="1168091"/>
            </a:xfrm>
            <a:prstGeom prst="ellipse">
              <a:avLst/>
            </a:prstGeom>
            <a:noFill/>
            <a:ln w="9525" cap="flat" cmpd="sng">
              <a:solidFill>
                <a:schemeClr val="bg1"/>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dirty="0">
                <a:ln>
                  <a:noFill/>
                </a:ln>
                <a:solidFill>
                  <a:schemeClr val="bg1"/>
                </a:solidFill>
                <a:effectLst/>
                <a:uLnTx/>
                <a:uFillTx/>
                <a:cs typeface="+mn-ea"/>
                <a:sym typeface="+mn-lt"/>
              </a:endParaRPr>
            </a:p>
          </p:txBody>
        </p:sp>
        <p:sp>
          <p:nvSpPr>
            <p:cNvPr id="45" name="Google Shape;1081;p33">
              <a:extLst>
                <a:ext uri="{FF2B5EF4-FFF2-40B4-BE49-F238E27FC236}">
                  <a16:creationId xmlns:a16="http://schemas.microsoft.com/office/drawing/2014/main" id="{A5B2B32D-728F-4B24-8A80-9298497C26B4}"/>
                </a:ext>
              </a:extLst>
            </p:cNvPr>
            <p:cNvSpPr/>
            <p:nvPr/>
          </p:nvSpPr>
          <p:spPr>
            <a:xfrm>
              <a:off x="10874019" y="2533323"/>
              <a:ext cx="1314025" cy="1314025"/>
            </a:xfrm>
            <a:prstGeom prst="blockArc">
              <a:avLst>
                <a:gd name="adj1" fmla="val 13296506"/>
                <a:gd name="adj2" fmla="val 12139849"/>
                <a:gd name="adj3" fmla="val 10957"/>
              </a:avLst>
            </a:prstGeom>
            <a:solidFill>
              <a:srgbClr val="2900F4"/>
            </a:solidFill>
            <a:ln>
              <a:noFill/>
            </a:ln>
            <a:effectLst/>
          </p:spPr>
          <p:txBody>
            <a:bodyPr spcFirstLastPara="1" wrap="square" lIns="121900" tIns="121900" rIns="121900" bIns="121900" anchor="ctr"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dirty="0">
                <a:ln>
                  <a:noFill/>
                </a:ln>
                <a:solidFill>
                  <a:srgbClr val="000000"/>
                </a:solidFill>
                <a:effectLst/>
                <a:uLnTx/>
                <a:uFillTx/>
                <a:cs typeface="+mn-ea"/>
                <a:sym typeface="+mn-lt"/>
              </a:endParaRPr>
            </a:p>
          </p:txBody>
        </p:sp>
        <p:sp>
          <p:nvSpPr>
            <p:cNvPr id="47" name="文本框 46">
              <a:extLst>
                <a:ext uri="{FF2B5EF4-FFF2-40B4-BE49-F238E27FC236}">
                  <a16:creationId xmlns:a16="http://schemas.microsoft.com/office/drawing/2014/main" id="{E500AD0C-C11B-4055-9488-56C0B1745D33}"/>
                </a:ext>
              </a:extLst>
            </p:cNvPr>
            <p:cNvSpPr txBox="1"/>
            <p:nvPr/>
          </p:nvSpPr>
          <p:spPr>
            <a:xfrm>
              <a:off x="7931653" y="3072245"/>
              <a:ext cx="949469" cy="307777"/>
            </a:xfrm>
            <a:prstGeom prst="rect">
              <a:avLst/>
            </a:prstGeom>
            <a:noFill/>
          </p:spPr>
          <p:txBody>
            <a:bodyPr wrap="square">
              <a:spAutoFit/>
            </a:bodyPr>
            <a:lstStyle/>
            <a:p>
              <a:r>
                <a:rPr lang="en-US" altLang="zh-CN" sz="1400" dirty="0">
                  <a:solidFill>
                    <a:schemeClr val="bg1"/>
                  </a:solidFill>
                </a:rPr>
                <a:t>35.98</a:t>
              </a:r>
              <a:r>
                <a:rPr lang="zh-CN" altLang="en-US" sz="1400" dirty="0">
                  <a:solidFill>
                    <a:schemeClr val="bg1"/>
                  </a:solidFill>
                </a:rPr>
                <a:t>％</a:t>
              </a:r>
            </a:p>
          </p:txBody>
        </p:sp>
        <p:sp>
          <p:nvSpPr>
            <p:cNvPr id="49" name="文本框 48">
              <a:extLst>
                <a:ext uri="{FF2B5EF4-FFF2-40B4-BE49-F238E27FC236}">
                  <a16:creationId xmlns:a16="http://schemas.microsoft.com/office/drawing/2014/main" id="{DAB237DD-00E9-4C2D-9360-32CF58F865A2}"/>
                </a:ext>
              </a:extLst>
            </p:cNvPr>
            <p:cNvSpPr txBox="1"/>
            <p:nvPr/>
          </p:nvSpPr>
          <p:spPr>
            <a:xfrm>
              <a:off x="9532789" y="3072245"/>
              <a:ext cx="949469" cy="307777"/>
            </a:xfrm>
            <a:prstGeom prst="rect">
              <a:avLst/>
            </a:prstGeom>
            <a:noFill/>
          </p:spPr>
          <p:txBody>
            <a:bodyPr wrap="square">
              <a:spAutoFit/>
            </a:bodyPr>
            <a:lstStyle/>
            <a:p>
              <a:r>
                <a:rPr lang="en-US" altLang="zh-CN" sz="1400" dirty="0">
                  <a:solidFill>
                    <a:schemeClr val="bg1"/>
                  </a:solidFill>
                </a:rPr>
                <a:t>12.8</a:t>
              </a:r>
              <a:r>
                <a:rPr lang="zh-CN" altLang="en-US" sz="1400" dirty="0">
                  <a:solidFill>
                    <a:schemeClr val="bg1"/>
                  </a:solidFill>
                </a:rPr>
                <a:t>％</a:t>
              </a:r>
            </a:p>
          </p:txBody>
        </p:sp>
        <p:sp>
          <p:nvSpPr>
            <p:cNvPr id="50" name="文本框 49">
              <a:extLst>
                <a:ext uri="{FF2B5EF4-FFF2-40B4-BE49-F238E27FC236}">
                  <a16:creationId xmlns:a16="http://schemas.microsoft.com/office/drawing/2014/main" id="{BFE39AD2-1124-4459-9D2F-7F911390FFB8}"/>
                </a:ext>
              </a:extLst>
            </p:cNvPr>
            <p:cNvSpPr txBox="1"/>
            <p:nvPr/>
          </p:nvSpPr>
          <p:spPr>
            <a:xfrm>
              <a:off x="11133358" y="3072245"/>
              <a:ext cx="949469" cy="307777"/>
            </a:xfrm>
            <a:prstGeom prst="rect">
              <a:avLst/>
            </a:prstGeom>
            <a:noFill/>
          </p:spPr>
          <p:txBody>
            <a:bodyPr wrap="square">
              <a:spAutoFit/>
            </a:bodyPr>
            <a:lstStyle/>
            <a:p>
              <a:r>
                <a:rPr lang="en-US" altLang="zh-CN" sz="1400" dirty="0">
                  <a:solidFill>
                    <a:schemeClr val="bg1"/>
                  </a:solidFill>
                </a:rPr>
                <a:t>51.22</a:t>
              </a:r>
              <a:r>
                <a:rPr lang="zh-CN" altLang="en-US" sz="1400" dirty="0">
                  <a:solidFill>
                    <a:schemeClr val="bg1"/>
                  </a:solidFill>
                </a:rPr>
                <a:t>％</a:t>
              </a:r>
            </a:p>
          </p:txBody>
        </p:sp>
      </p:grpSp>
      <p:sp>
        <p:nvSpPr>
          <p:cNvPr id="36" name="文本框 35">
            <a:extLst>
              <a:ext uri="{FF2B5EF4-FFF2-40B4-BE49-F238E27FC236}">
                <a16:creationId xmlns:a16="http://schemas.microsoft.com/office/drawing/2014/main" id="{1CAEFA96-6F6E-49D5-B436-AB1A36168FCE}"/>
              </a:ext>
            </a:extLst>
          </p:cNvPr>
          <p:cNvSpPr txBox="1"/>
          <p:nvPr/>
        </p:nvSpPr>
        <p:spPr>
          <a:xfrm>
            <a:off x="1044827" y="5435103"/>
            <a:ext cx="11264202" cy="1169551"/>
          </a:xfrm>
          <a:prstGeom prst="rect">
            <a:avLst/>
          </a:prstGeom>
          <a:noFill/>
        </p:spPr>
        <p:txBody>
          <a:bodyPr wrap="square">
            <a:spAutoFit/>
          </a:bodyPr>
          <a:lstStyle/>
          <a:p>
            <a:r>
              <a:rPr lang="zh-CN" altLang="zh-CN" sz="1400" dirty="0">
                <a:solidFill>
                  <a:schemeClr val="bg1"/>
                </a:solidFill>
              </a:rPr>
              <a:t>从问卷中我们发现，</a:t>
            </a:r>
            <a:endParaRPr lang="en-US" altLang="zh-CN" sz="1400" dirty="0">
              <a:solidFill>
                <a:schemeClr val="bg1"/>
              </a:solidFill>
            </a:endParaRPr>
          </a:p>
          <a:p>
            <a:r>
              <a:rPr lang="zh-CN" altLang="zh-CN" sz="1400" dirty="0">
                <a:solidFill>
                  <a:schemeClr val="bg1"/>
                </a:solidFill>
              </a:rPr>
              <a:t>在五种基本需求中按马斯洛需求层次理论划分</a:t>
            </a:r>
            <a:endParaRPr lang="en-US" altLang="zh-CN" sz="1400" dirty="0">
              <a:solidFill>
                <a:schemeClr val="bg1"/>
              </a:solidFill>
            </a:endParaRPr>
          </a:p>
          <a:p>
            <a:r>
              <a:rPr lang="zh-CN" altLang="zh-CN" sz="1400" dirty="0">
                <a:solidFill>
                  <a:schemeClr val="bg1"/>
                </a:solidFill>
              </a:rPr>
              <a:t>即使对于更智能的汽车，用户首要关注的仍旧是较底层的安全需求</a:t>
            </a:r>
            <a:endParaRPr lang="en-US" altLang="zh-CN" sz="1400" dirty="0">
              <a:solidFill>
                <a:schemeClr val="bg1"/>
              </a:solidFill>
            </a:endParaRPr>
          </a:p>
          <a:p>
            <a:r>
              <a:rPr lang="zh-CN" altLang="zh-CN" sz="1400" dirty="0">
                <a:solidFill>
                  <a:schemeClr val="bg1"/>
                </a:solidFill>
              </a:rPr>
              <a:t>如疲劳驾驶、健康功能监测以及如何提升用车体验的舒适性与便捷性</a:t>
            </a:r>
            <a:endParaRPr lang="en-US" altLang="zh-CN" sz="1400" dirty="0">
              <a:solidFill>
                <a:schemeClr val="bg1"/>
              </a:solidFill>
            </a:endParaRPr>
          </a:p>
          <a:p>
            <a:r>
              <a:rPr lang="zh-CN" altLang="zh-CN" sz="1400" dirty="0">
                <a:solidFill>
                  <a:schemeClr val="bg1"/>
                </a:solidFill>
              </a:rPr>
              <a:t>如智能中控、语音交互</a:t>
            </a:r>
            <a:endParaRPr lang="zh-CN" altLang="en-US" sz="1400" dirty="0">
              <a:solidFill>
                <a:schemeClr val="bg1"/>
              </a:solidFill>
            </a:endParaRPr>
          </a:p>
        </p:txBody>
      </p:sp>
      <p:graphicFrame>
        <p:nvGraphicFramePr>
          <p:cNvPr id="23" name="表格 22">
            <a:extLst>
              <a:ext uri="{FF2B5EF4-FFF2-40B4-BE49-F238E27FC236}">
                <a16:creationId xmlns:a16="http://schemas.microsoft.com/office/drawing/2014/main" id="{AD863227-4017-4FEF-AEE4-3AD0641C5DC3}"/>
              </a:ext>
            </a:extLst>
          </p:cNvPr>
          <p:cNvGraphicFramePr>
            <a:graphicFrameLocks noGrp="1"/>
          </p:cNvGraphicFramePr>
          <p:nvPr>
            <p:extLst>
              <p:ext uri="{D42A27DB-BD31-4B8C-83A1-F6EECF244321}">
                <p14:modId xmlns:p14="http://schemas.microsoft.com/office/powerpoint/2010/main" val="2272690660"/>
              </p:ext>
            </p:extLst>
          </p:nvPr>
        </p:nvGraphicFramePr>
        <p:xfrm>
          <a:off x="6785637" y="5255917"/>
          <a:ext cx="5876986" cy="1314024"/>
        </p:xfrm>
        <a:graphic>
          <a:graphicData uri="http://schemas.openxmlformats.org/drawingml/2006/table">
            <a:tbl>
              <a:tblPr firstRow="1" firstCol="1" lastRow="1" lastCol="1">
                <a:tableStyleId>{5C22544A-7EE6-4342-B048-85BDC9FD1C3A}</a:tableStyleId>
              </a:tblPr>
              <a:tblGrid>
                <a:gridCol w="2938493">
                  <a:extLst>
                    <a:ext uri="{9D8B030D-6E8A-4147-A177-3AD203B41FA5}">
                      <a16:colId xmlns:a16="http://schemas.microsoft.com/office/drawing/2014/main" val="764692355"/>
                    </a:ext>
                  </a:extLst>
                </a:gridCol>
                <a:gridCol w="2938493">
                  <a:extLst>
                    <a:ext uri="{9D8B030D-6E8A-4147-A177-3AD203B41FA5}">
                      <a16:colId xmlns:a16="http://schemas.microsoft.com/office/drawing/2014/main" val="3373055652"/>
                    </a:ext>
                  </a:extLst>
                </a:gridCol>
              </a:tblGrid>
              <a:tr h="219004">
                <a:tc>
                  <a:txBody>
                    <a:bodyPr/>
                    <a:lstStyle/>
                    <a:p>
                      <a:pPr>
                        <a:spcBef>
                          <a:spcPts val="180"/>
                        </a:spcBef>
                        <a:spcAft>
                          <a:spcPts val="180"/>
                        </a:spcAft>
                      </a:pPr>
                      <a:r>
                        <a:rPr lang="en-US" sz="1200" dirty="0" err="1">
                          <a:effectLst/>
                        </a:rPr>
                        <a:t>需求层次</a:t>
                      </a:r>
                      <a:endParaRPr lang="zh-CN" sz="12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b">
                    <a:solidFill>
                      <a:schemeClr val="tx1"/>
                    </a:solidFill>
                  </a:tcPr>
                </a:tc>
                <a:tc>
                  <a:txBody>
                    <a:bodyPr/>
                    <a:lstStyle/>
                    <a:p>
                      <a:pPr>
                        <a:spcBef>
                          <a:spcPts val="180"/>
                        </a:spcBef>
                        <a:spcAft>
                          <a:spcPts val="180"/>
                        </a:spcAft>
                      </a:pPr>
                      <a:r>
                        <a:rPr lang="en-US" sz="1200">
                          <a:effectLst/>
                        </a:rPr>
                        <a:t>对应点</a:t>
                      </a:r>
                      <a:endParaRPr lang="zh-CN" sz="1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nchor="b">
                    <a:solidFill>
                      <a:schemeClr val="tx1"/>
                    </a:solidFill>
                  </a:tcPr>
                </a:tc>
                <a:extLst>
                  <a:ext uri="{0D108BD9-81ED-4DB2-BD59-A6C34878D82A}">
                    <a16:rowId xmlns:a16="http://schemas.microsoft.com/office/drawing/2014/main" val="123934093"/>
                  </a:ext>
                </a:extLst>
              </a:tr>
              <a:tr h="219004">
                <a:tc>
                  <a:txBody>
                    <a:bodyPr/>
                    <a:lstStyle/>
                    <a:p>
                      <a:pPr>
                        <a:spcBef>
                          <a:spcPts val="180"/>
                        </a:spcBef>
                        <a:spcAft>
                          <a:spcPts val="180"/>
                        </a:spcAft>
                      </a:pPr>
                      <a:r>
                        <a:rPr lang="en-US" sz="1200">
                          <a:effectLst/>
                        </a:rPr>
                        <a:t>生理</a:t>
                      </a:r>
                      <a:endParaRPr lang="zh-CN" sz="1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spcBef>
                          <a:spcPts val="180"/>
                        </a:spcBef>
                        <a:spcAft>
                          <a:spcPts val="180"/>
                        </a:spcAft>
                      </a:pPr>
                      <a:r>
                        <a:rPr lang="en-US" sz="1200">
                          <a:effectLst/>
                        </a:rPr>
                        <a:t>空气、湿度&amp;水、睡眠、健康、食物</a:t>
                      </a:r>
                      <a:endParaRPr lang="zh-CN" sz="1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solidFill>
                      <a:schemeClr val="tx1"/>
                    </a:solidFill>
                  </a:tcPr>
                </a:tc>
                <a:extLst>
                  <a:ext uri="{0D108BD9-81ED-4DB2-BD59-A6C34878D82A}">
                    <a16:rowId xmlns:a16="http://schemas.microsoft.com/office/drawing/2014/main" val="4097542398"/>
                  </a:ext>
                </a:extLst>
              </a:tr>
              <a:tr h="219004">
                <a:tc>
                  <a:txBody>
                    <a:bodyPr/>
                    <a:lstStyle/>
                    <a:p>
                      <a:pPr>
                        <a:spcBef>
                          <a:spcPts val="180"/>
                        </a:spcBef>
                        <a:spcAft>
                          <a:spcPts val="180"/>
                        </a:spcAft>
                      </a:pPr>
                      <a:r>
                        <a:rPr lang="en-US" sz="1200">
                          <a:effectLst/>
                        </a:rPr>
                        <a:t>安全</a:t>
                      </a:r>
                      <a:endParaRPr lang="zh-CN" sz="1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spcBef>
                          <a:spcPts val="180"/>
                        </a:spcBef>
                        <a:spcAft>
                          <a:spcPts val="180"/>
                        </a:spcAft>
                      </a:pPr>
                      <a:r>
                        <a:rPr lang="en-US" sz="1200" dirty="0" err="1">
                          <a:effectLst/>
                        </a:rPr>
                        <a:t>安全、舒适、秩序</a:t>
                      </a:r>
                      <a:endParaRPr lang="zh-CN" sz="12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solidFill>
                      <a:schemeClr val="tx1"/>
                    </a:solidFill>
                  </a:tcPr>
                </a:tc>
                <a:extLst>
                  <a:ext uri="{0D108BD9-81ED-4DB2-BD59-A6C34878D82A}">
                    <a16:rowId xmlns:a16="http://schemas.microsoft.com/office/drawing/2014/main" val="3231414804"/>
                  </a:ext>
                </a:extLst>
              </a:tr>
              <a:tr h="219004">
                <a:tc>
                  <a:txBody>
                    <a:bodyPr/>
                    <a:lstStyle/>
                    <a:p>
                      <a:pPr>
                        <a:spcBef>
                          <a:spcPts val="180"/>
                        </a:spcBef>
                        <a:spcAft>
                          <a:spcPts val="180"/>
                        </a:spcAft>
                      </a:pPr>
                      <a:r>
                        <a:rPr lang="en-US" sz="1200" dirty="0" err="1">
                          <a:effectLst/>
                        </a:rPr>
                        <a:t>爱与归属</a:t>
                      </a:r>
                      <a:endParaRPr lang="zh-CN" sz="12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spcBef>
                          <a:spcPts val="180"/>
                        </a:spcBef>
                        <a:spcAft>
                          <a:spcPts val="180"/>
                        </a:spcAft>
                      </a:pPr>
                      <a:r>
                        <a:rPr lang="en-US" sz="1200">
                          <a:effectLst/>
                        </a:rPr>
                        <a:t>社交、情感、联结（家庭、友谊等）</a:t>
                      </a:r>
                      <a:endParaRPr lang="zh-CN" sz="1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solidFill>
                      <a:schemeClr val="tx1"/>
                    </a:solidFill>
                  </a:tcPr>
                </a:tc>
                <a:extLst>
                  <a:ext uri="{0D108BD9-81ED-4DB2-BD59-A6C34878D82A}">
                    <a16:rowId xmlns:a16="http://schemas.microsoft.com/office/drawing/2014/main" val="2699954506"/>
                  </a:ext>
                </a:extLst>
              </a:tr>
              <a:tr h="219004">
                <a:tc>
                  <a:txBody>
                    <a:bodyPr/>
                    <a:lstStyle/>
                    <a:p>
                      <a:pPr>
                        <a:spcBef>
                          <a:spcPts val="180"/>
                        </a:spcBef>
                        <a:spcAft>
                          <a:spcPts val="180"/>
                        </a:spcAft>
                      </a:pPr>
                      <a:r>
                        <a:rPr lang="en-US" sz="1200">
                          <a:effectLst/>
                        </a:rPr>
                        <a:t>尊重</a:t>
                      </a:r>
                      <a:endParaRPr lang="zh-CN" sz="1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spcBef>
                          <a:spcPts val="180"/>
                        </a:spcBef>
                        <a:spcAft>
                          <a:spcPts val="180"/>
                        </a:spcAft>
                      </a:pPr>
                      <a:r>
                        <a:rPr lang="en-US" sz="1200">
                          <a:effectLst/>
                        </a:rPr>
                        <a:t>自尊、肯定、自信、成就</a:t>
                      </a:r>
                      <a:endParaRPr lang="zh-CN" sz="120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solidFill>
                      <a:schemeClr val="tx1"/>
                    </a:solidFill>
                  </a:tcPr>
                </a:tc>
                <a:extLst>
                  <a:ext uri="{0D108BD9-81ED-4DB2-BD59-A6C34878D82A}">
                    <a16:rowId xmlns:a16="http://schemas.microsoft.com/office/drawing/2014/main" val="627185684"/>
                  </a:ext>
                </a:extLst>
              </a:tr>
              <a:tr h="219004">
                <a:tc>
                  <a:txBody>
                    <a:bodyPr/>
                    <a:lstStyle/>
                    <a:p>
                      <a:pPr>
                        <a:spcBef>
                          <a:spcPts val="180"/>
                        </a:spcBef>
                        <a:spcAft>
                          <a:spcPts val="180"/>
                        </a:spcAft>
                      </a:pPr>
                      <a:r>
                        <a:rPr lang="en-US" sz="1200" dirty="0" err="1">
                          <a:effectLst/>
                        </a:rPr>
                        <a:t>自我实现</a:t>
                      </a:r>
                      <a:endParaRPr lang="zh-CN" sz="12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solidFill>
                      <a:schemeClr val="tx1"/>
                    </a:solidFill>
                  </a:tcPr>
                </a:tc>
                <a:tc>
                  <a:txBody>
                    <a:bodyPr/>
                    <a:lstStyle/>
                    <a:p>
                      <a:pPr>
                        <a:spcBef>
                          <a:spcPts val="180"/>
                        </a:spcBef>
                        <a:spcAft>
                          <a:spcPts val="180"/>
                        </a:spcAft>
                      </a:pPr>
                      <a:r>
                        <a:rPr lang="en-US" sz="1200" dirty="0" err="1">
                          <a:effectLst/>
                        </a:rPr>
                        <a:t>实现梦想、自发性、创造力</a:t>
                      </a:r>
                      <a:r>
                        <a:rPr lang="en-US" sz="1200" dirty="0">
                          <a:effectLst/>
                        </a:rPr>
                        <a:t>...</a:t>
                      </a:r>
                      <a:endParaRPr lang="zh-CN" sz="1200" dirty="0">
                        <a:effectLst/>
                        <a:latin typeface="Cambria" panose="02040503050406030204" pitchFamily="18" charset="0"/>
                        <a:ea typeface="宋体" panose="02010600030101010101" pitchFamily="2" charset="-122"/>
                        <a:cs typeface="Times New Roman" panose="02020603050405020304" pitchFamily="18" charset="0"/>
                      </a:endParaRPr>
                    </a:p>
                  </a:txBody>
                  <a:tcPr marL="68580" marR="68580" marT="0" marB="0">
                    <a:solidFill>
                      <a:schemeClr val="tx1"/>
                    </a:solidFill>
                  </a:tcPr>
                </a:tc>
                <a:extLst>
                  <a:ext uri="{0D108BD9-81ED-4DB2-BD59-A6C34878D82A}">
                    <a16:rowId xmlns:a16="http://schemas.microsoft.com/office/drawing/2014/main" val="2685086252"/>
                  </a:ext>
                </a:extLst>
              </a:tr>
            </a:tbl>
          </a:graphicData>
        </a:graphic>
      </p:graphicFrame>
    </p:spTree>
    <p:custDataLst>
      <p:tags r:id="rId1"/>
    </p:custDataLst>
    <p:extLst>
      <p:ext uri="{BB962C8B-B14F-4D97-AF65-F5344CB8AC3E}">
        <p14:creationId xmlns:p14="http://schemas.microsoft.com/office/powerpoint/2010/main" val="1943249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F92B96D9-D69F-4C9E-B924-2FBA7490B38E}"/>
              </a:ext>
            </a:extLst>
          </p:cNvPr>
          <p:cNvSpPr/>
          <p:nvPr/>
        </p:nvSpPr>
        <p:spPr>
          <a:xfrm>
            <a:off x="1984917" y="1356364"/>
            <a:ext cx="423746" cy="3899554"/>
          </a:xfrm>
          <a:prstGeom prst="rect">
            <a:avLst/>
          </a:prstGeom>
          <a:solidFill>
            <a:srgbClr val="2900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B58CB5E-9024-40CA-BFF5-79238A10AEEE}"/>
              </a:ext>
            </a:extLst>
          </p:cNvPr>
          <p:cNvSpPr/>
          <p:nvPr/>
        </p:nvSpPr>
        <p:spPr>
          <a:xfrm>
            <a:off x="2844630" y="2316491"/>
            <a:ext cx="423746" cy="2939437"/>
          </a:xfrm>
          <a:prstGeom prst="rect">
            <a:avLst/>
          </a:prstGeom>
          <a:solidFill>
            <a:srgbClr val="004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06677DC-5B61-4251-B6F1-329117CAA3E1}"/>
              </a:ext>
            </a:extLst>
          </p:cNvPr>
          <p:cNvSpPr/>
          <p:nvPr/>
        </p:nvSpPr>
        <p:spPr>
          <a:xfrm>
            <a:off x="3627082" y="3154691"/>
            <a:ext cx="423746" cy="2101237"/>
          </a:xfrm>
          <a:prstGeom prst="rect">
            <a:avLst/>
          </a:prstGeom>
          <a:solidFill>
            <a:srgbClr val="0068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46B605FE-8DA9-4AAE-B8F8-BCD156DE702A}"/>
              </a:ext>
            </a:extLst>
          </p:cNvPr>
          <p:cNvSpPr txBox="1"/>
          <p:nvPr/>
        </p:nvSpPr>
        <p:spPr>
          <a:xfrm>
            <a:off x="1560222" y="5441596"/>
            <a:ext cx="11264202" cy="1169551"/>
          </a:xfrm>
          <a:prstGeom prst="rect">
            <a:avLst/>
          </a:prstGeom>
          <a:noFill/>
        </p:spPr>
        <p:txBody>
          <a:bodyPr wrap="square">
            <a:spAutoFit/>
          </a:bodyPr>
          <a:lstStyle/>
          <a:p>
            <a:pPr marL="285750" indent="-285750">
              <a:buFont typeface="Wingdings" panose="05000000000000000000" pitchFamily="2" charset="2"/>
              <a:buChar char="l"/>
            </a:pPr>
            <a:r>
              <a:rPr lang="zh-CN" altLang="zh-CN" sz="1400" dirty="0">
                <a:solidFill>
                  <a:schemeClr val="bg1"/>
                </a:solidFill>
              </a:rPr>
              <a:t>问卷共调查了</a:t>
            </a:r>
            <a:r>
              <a:rPr lang="en-US" altLang="zh-CN" sz="1400" dirty="0">
                <a:solidFill>
                  <a:schemeClr val="bg1"/>
                </a:solidFill>
              </a:rPr>
              <a:t>164</a:t>
            </a:r>
            <a:r>
              <a:rPr lang="zh-CN" altLang="zh-CN" sz="1400" dirty="0">
                <a:solidFill>
                  <a:schemeClr val="bg1"/>
                </a:solidFill>
              </a:rPr>
              <a:t>份样本，大部分的人员为</a:t>
            </a:r>
            <a:r>
              <a:rPr lang="en-US" altLang="zh-CN" sz="1400" dirty="0">
                <a:solidFill>
                  <a:schemeClr val="bg1"/>
                </a:solidFill>
              </a:rPr>
              <a:t>18-25</a:t>
            </a:r>
            <a:r>
              <a:rPr lang="zh-CN" altLang="zh-CN" sz="1400" dirty="0">
                <a:solidFill>
                  <a:schemeClr val="bg1"/>
                </a:solidFill>
              </a:rPr>
              <a:t>岁的群体；八成以上的人在用车时作为乘客，而司机当中多数的驾龄在</a:t>
            </a:r>
            <a:r>
              <a:rPr lang="en-US" altLang="zh-CN" sz="1400" dirty="0">
                <a:solidFill>
                  <a:schemeClr val="bg1"/>
                </a:solidFill>
              </a:rPr>
              <a:t>3</a:t>
            </a:r>
            <a:r>
              <a:rPr lang="zh-CN" altLang="zh-CN" sz="1400" dirty="0">
                <a:solidFill>
                  <a:schemeClr val="bg1"/>
                </a:solidFill>
              </a:rPr>
              <a:t>年以上。</a:t>
            </a:r>
            <a:endParaRPr lang="en-US" altLang="zh-CN" sz="1400" dirty="0">
              <a:solidFill>
                <a:schemeClr val="bg1"/>
              </a:solidFill>
            </a:endParaRPr>
          </a:p>
          <a:p>
            <a:pPr marL="285750" indent="-285750">
              <a:buFont typeface="Wingdings" panose="05000000000000000000" pitchFamily="2" charset="2"/>
              <a:buChar char="l"/>
            </a:pPr>
            <a:r>
              <a:rPr lang="zh-CN" altLang="zh-CN" sz="1400" dirty="0">
                <a:solidFill>
                  <a:schemeClr val="bg1"/>
                </a:solidFill>
              </a:rPr>
              <a:t>作答者中多数人对只能座舱不了解，认为目前的汽车不够自动化；在购车时最在乎的是安全性和舒适性，其次是更新颖的功能。</a:t>
            </a:r>
            <a:endParaRPr lang="en-US" altLang="zh-CN" sz="1400" dirty="0">
              <a:solidFill>
                <a:schemeClr val="bg1"/>
              </a:solidFill>
            </a:endParaRPr>
          </a:p>
          <a:p>
            <a:pPr marL="285750" indent="-285750">
              <a:buFont typeface="Wingdings" panose="05000000000000000000" pitchFamily="2" charset="2"/>
              <a:buChar char="l"/>
            </a:pPr>
            <a:r>
              <a:rPr lang="zh-CN" altLang="zh-CN" sz="1400" dirty="0">
                <a:solidFill>
                  <a:schemeClr val="bg1"/>
                </a:solidFill>
              </a:rPr>
              <a:t>谈及座舱的感知智能，大多数人希望相应功能有一定自主性，并向乘客确认完成。</a:t>
            </a:r>
          </a:p>
          <a:p>
            <a:pPr marL="285750" indent="-285750">
              <a:buFont typeface="Wingdings" panose="05000000000000000000" pitchFamily="2" charset="2"/>
              <a:buChar char="l"/>
            </a:pPr>
            <a:endParaRPr lang="zh-CN" altLang="zh-CN" sz="1400" dirty="0">
              <a:solidFill>
                <a:schemeClr val="bg1"/>
              </a:solidFill>
            </a:endParaRPr>
          </a:p>
          <a:p>
            <a:pPr marL="285750" indent="-285750">
              <a:buFont typeface="Wingdings" panose="05000000000000000000" pitchFamily="2" charset="2"/>
              <a:buChar char="l"/>
            </a:pPr>
            <a:endParaRPr lang="zh-CN" altLang="en-US" sz="1400" dirty="0">
              <a:solidFill>
                <a:schemeClr val="bg1"/>
              </a:solidFill>
            </a:endParaRPr>
          </a:p>
        </p:txBody>
      </p:sp>
      <p:sp>
        <p:nvSpPr>
          <p:cNvPr id="14" name="矩形 13">
            <a:extLst>
              <a:ext uri="{FF2B5EF4-FFF2-40B4-BE49-F238E27FC236}">
                <a16:creationId xmlns:a16="http://schemas.microsoft.com/office/drawing/2014/main" id="{B3BEC983-566D-4FD4-8E2E-98AEB12EA6FE}"/>
              </a:ext>
            </a:extLst>
          </p:cNvPr>
          <p:cNvSpPr/>
          <p:nvPr/>
        </p:nvSpPr>
        <p:spPr>
          <a:xfrm>
            <a:off x="4515801" y="3786209"/>
            <a:ext cx="423746" cy="1484012"/>
          </a:xfrm>
          <a:prstGeom prst="rect">
            <a:avLst/>
          </a:prstGeom>
          <a:solidFill>
            <a:srgbClr val="01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0EED392D-A45C-4E32-B749-FC392F9F945A}"/>
              </a:ext>
            </a:extLst>
          </p:cNvPr>
          <p:cNvSpPr/>
          <p:nvPr/>
        </p:nvSpPr>
        <p:spPr>
          <a:xfrm>
            <a:off x="5375514" y="4084319"/>
            <a:ext cx="423746" cy="1171597"/>
          </a:xfrm>
          <a:prstGeom prst="rect">
            <a:avLst/>
          </a:prstGeom>
          <a:solidFill>
            <a:srgbClr val="47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3B0D0358-EEA2-471D-8485-39E93315561C}"/>
              </a:ext>
            </a:extLst>
          </p:cNvPr>
          <p:cNvCxnSpPr/>
          <p:nvPr/>
        </p:nvCxnSpPr>
        <p:spPr>
          <a:xfrm>
            <a:off x="1044827" y="5255941"/>
            <a:ext cx="11589834"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69A8D219-E488-456E-9BCA-A1E5EE978609}"/>
              </a:ext>
            </a:extLst>
          </p:cNvPr>
          <p:cNvSpPr txBox="1"/>
          <p:nvPr/>
        </p:nvSpPr>
        <p:spPr>
          <a:xfrm>
            <a:off x="1915823" y="1037524"/>
            <a:ext cx="561934" cy="523220"/>
          </a:xfrm>
          <a:prstGeom prst="rect">
            <a:avLst/>
          </a:prstGeom>
          <a:noFill/>
        </p:spPr>
        <p:txBody>
          <a:bodyPr wrap="square">
            <a:spAutoFit/>
          </a:bodyPr>
          <a:lstStyle/>
          <a:p>
            <a:r>
              <a:rPr lang="en-US" altLang="zh-CN" sz="1400" dirty="0">
                <a:solidFill>
                  <a:schemeClr val="bg1"/>
                </a:solidFill>
              </a:rPr>
              <a:t>4.55</a:t>
            </a:r>
            <a:endParaRPr lang="zh-CN" altLang="zh-CN" sz="1400" dirty="0">
              <a:solidFill>
                <a:schemeClr val="bg1"/>
              </a:solidFill>
            </a:endParaRPr>
          </a:p>
          <a:p>
            <a:endParaRPr lang="zh-CN" altLang="en-US" sz="1400" dirty="0">
              <a:solidFill>
                <a:schemeClr val="bg1"/>
              </a:solidFill>
            </a:endParaRPr>
          </a:p>
        </p:txBody>
      </p:sp>
      <p:sp>
        <p:nvSpPr>
          <p:cNvPr id="19" name="文本框 18">
            <a:extLst>
              <a:ext uri="{FF2B5EF4-FFF2-40B4-BE49-F238E27FC236}">
                <a16:creationId xmlns:a16="http://schemas.microsoft.com/office/drawing/2014/main" id="{F6050D32-C54B-4000-9E77-41832A10928C}"/>
              </a:ext>
            </a:extLst>
          </p:cNvPr>
          <p:cNvSpPr txBox="1"/>
          <p:nvPr/>
        </p:nvSpPr>
        <p:spPr>
          <a:xfrm>
            <a:off x="2790317" y="1982262"/>
            <a:ext cx="561934" cy="307777"/>
          </a:xfrm>
          <a:prstGeom prst="rect">
            <a:avLst/>
          </a:prstGeom>
          <a:noFill/>
        </p:spPr>
        <p:txBody>
          <a:bodyPr wrap="square">
            <a:spAutoFit/>
          </a:bodyPr>
          <a:lstStyle/>
          <a:p>
            <a:r>
              <a:rPr lang="en-US" altLang="zh-CN" sz="1400" dirty="0">
                <a:solidFill>
                  <a:schemeClr val="bg1"/>
                </a:solidFill>
              </a:rPr>
              <a:t>3.27</a:t>
            </a:r>
            <a:endParaRPr lang="zh-CN" altLang="en-US" sz="1400" dirty="0">
              <a:solidFill>
                <a:schemeClr val="bg1"/>
              </a:solidFill>
            </a:endParaRPr>
          </a:p>
        </p:txBody>
      </p:sp>
      <p:sp>
        <p:nvSpPr>
          <p:cNvPr id="20" name="文本框 19">
            <a:extLst>
              <a:ext uri="{FF2B5EF4-FFF2-40B4-BE49-F238E27FC236}">
                <a16:creationId xmlns:a16="http://schemas.microsoft.com/office/drawing/2014/main" id="{19136127-8854-48AF-8099-5838EA869805}"/>
              </a:ext>
            </a:extLst>
          </p:cNvPr>
          <p:cNvSpPr txBox="1"/>
          <p:nvPr/>
        </p:nvSpPr>
        <p:spPr>
          <a:xfrm>
            <a:off x="3538614" y="2809956"/>
            <a:ext cx="561934" cy="307777"/>
          </a:xfrm>
          <a:prstGeom prst="rect">
            <a:avLst/>
          </a:prstGeom>
          <a:noFill/>
        </p:spPr>
        <p:txBody>
          <a:bodyPr wrap="square">
            <a:spAutoFit/>
          </a:bodyPr>
          <a:lstStyle/>
          <a:p>
            <a:r>
              <a:rPr lang="en-US" altLang="zh-CN" sz="1400" dirty="0">
                <a:solidFill>
                  <a:schemeClr val="bg1"/>
                </a:solidFill>
              </a:rPr>
              <a:t>2.25</a:t>
            </a:r>
            <a:endParaRPr lang="zh-CN" altLang="en-US" sz="1400" dirty="0">
              <a:solidFill>
                <a:schemeClr val="bg1"/>
              </a:solidFill>
            </a:endParaRPr>
          </a:p>
        </p:txBody>
      </p:sp>
      <p:sp>
        <p:nvSpPr>
          <p:cNvPr id="21" name="文本框 20">
            <a:extLst>
              <a:ext uri="{FF2B5EF4-FFF2-40B4-BE49-F238E27FC236}">
                <a16:creationId xmlns:a16="http://schemas.microsoft.com/office/drawing/2014/main" id="{6DA0292F-BD54-41D8-B553-C93E1ADE2F75}"/>
              </a:ext>
            </a:extLst>
          </p:cNvPr>
          <p:cNvSpPr txBox="1"/>
          <p:nvPr/>
        </p:nvSpPr>
        <p:spPr>
          <a:xfrm>
            <a:off x="4446707" y="3454199"/>
            <a:ext cx="561934" cy="523220"/>
          </a:xfrm>
          <a:prstGeom prst="rect">
            <a:avLst/>
          </a:prstGeom>
          <a:noFill/>
        </p:spPr>
        <p:txBody>
          <a:bodyPr wrap="square">
            <a:spAutoFit/>
          </a:bodyPr>
          <a:lstStyle/>
          <a:p>
            <a:r>
              <a:rPr lang="en-US" altLang="zh-CN" sz="1400" dirty="0">
                <a:solidFill>
                  <a:schemeClr val="bg1"/>
                </a:solidFill>
              </a:rPr>
              <a:t>1.91</a:t>
            </a:r>
            <a:endParaRPr lang="zh-CN" altLang="zh-CN" sz="1400" dirty="0">
              <a:solidFill>
                <a:schemeClr val="bg1"/>
              </a:solidFill>
            </a:endParaRPr>
          </a:p>
          <a:p>
            <a:endParaRPr lang="zh-CN" altLang="en-US" sz="1400" dirty="0">
              <a:solidFill>
                <a:schemeClr val="bg1"/>
              </a:solidFill>
            </a:endParaRPr>
          </a:p>
        </p:txBody>
      </p:sp>
      <p:sp>
        <p:nvSpPr>
          <p:cNvPr id="22" name="文本框 21">
            <a:extLst>
              <a:ext uri="{FF2B5EF4-FFF2-40B4-BE49-F238E27FC236}">
                <a16:creationId xmlns:a16="http://schemas.microsoft.com/office/drawing/2014/main" id="{94CC2CA0-C5B4-461B-9B9F-F13C1A5AAE02}"/>
              </a:ext>
            </a:extLst>
          </p:cNvPr>
          <p:cNvSpPr txBox="1"/>
          <p:nvPr/>
        </p:nvSpPr>
        <p:spPr>
          <a:xfrm>
            <a:off x="2438106" y="1070867"/>
            <a:ext cx="1314025" cy="307777"/>
          </a:xfrm>
          <a:prstGeom prst="rect">
            <a:avLst/>
          </a:prstGeom>
          <a:noFill/>
        </p:spPr>
        <p:txBody>
          <a:bodyPr wrap="square">
            <a:spAutoFit/>
          </a:bodyPr>
          <a:lstStyle/>
          <a:p>
            <a:r>
              <a:rPr lang="zh-CN" altLang="en-US" sz="1400" dirty="0">
                <a:solidFill>
                  <a:schemeClr val="bg1"/>
                </a:solidFill>
              </a:rPr>
              <a:t>汽车的安全性</a:t>
            </a:r>
          </a:p>
        </p:txBody>
      </p:sp>
      <p:sp>
        <p:nvSpPr>
          <p:cNvPr id="23" name="文本框 22">
            <a:extLst>
              <a:ext uri="{FF2B5EF4-FFF2-40B4-BE49-F238E27FC236}">
                <a16:creationId xmlns:a16="http://schemas.microsoft.com/office/drawing/2014/main" id="{72A443C5-7C78-4435-A4B2-3DD9098AB50D}"/>
              </a:ext>
            </a:extLst>
          </p:cNvPr>
          <p:cNvSpPr txBox="1"/>
          <p:nvPr/>
        </p:nvSpPr>
        <p:spPr>
          <a:xfrm>
            <a:off x="5348433" y="3760700"/>
            <a:ext cx="561934" cy="307777"/>
          </a:xfrm>
          <a:prstGeom prst="rect">
            <a:avLst/>
          </a:prstGeom>
          <a:noFill/>
        </p:spPr>
        <p:txBody>
          <a:bodyPr wrap="square">
            <a:spAutoFit/>
          </a:bodyPr>
          <a:lstStyle/>
          <a:p>
            <a:r>
              <a:rPr lang="en-US" altLang="zh-CN" sz="1400" dirty="0">
                <a:solidFill>
                  <a:schemeClr val="bg1"/>
                </a:solidFill>
              </a:rPr>
              <a:t>1.23</a:t>
            </a:r>
            <a:endParaRPr lang="zh-CN" altLang="en-US" sz="1400" dirty="0">
              <a:solidFill>
                <a:schemeClr val="bg1"/>
              </a:solidFill>
            </a:endParaRPr>
          </a:p>
        </p:txBody>
      </p:sp>
      <p:sp>
        <p:nvSpPr>
          <p:cNvPr id="24" name="文本框 23">
            <a:extLst>
              <a:ext uri="{FF2B5EF4-FFF2-40B4-BE49-F238E27FC236}">
                <a16:creationId xmlns:a16="http://schemas.microsoft.com/office/drawing/2014/main" id="{575B8D15-D4D8-4B55-B92D-31FC0087E3BE}"/>
              </a:ext>
            </a:extLst>
          </p:cNvPr>
          <p:cNvSpPr txBox="1"/>
          <p:nvPr/>
        </p:nvSpPr>
        <p:spPr>
          <a:xfrm>
            <a:off x="3268376" y="1986082"/>
            <a:ext cx="1314025" cy="307777"/>
          </a:xfrm>
          <a:prstGeom prst="rect">
            <a:avLst/>
          </a:prstGeom>
          <a:noFill/>
        </p:spPr>
        <p:txBody>
          <a:bodyPr wrap="square">
            <a:spAutoFit/>
          </a:bodyPr>
          <a:lstStyle/>
          <a:p>
            <a:r>
              <a:rPr lang="zh-CN" altLang="en-US" sz="1400" dirty="0">
                <a:solidFill>
                  <a:schemeClr val="bg1"/>
                </a:solidFill>
              </a:rPr>
              <a:t>汽车的舒适性</a:t>
            </a:r>
          </a:p>
        </p:txBody>
      </p:sp>
      <p:sp>
        <p:nvSpPr>
          <p:cNvPr id="25" name="文本框 24">
            <a:extLst>
              <a:ext uri="{FF2B5EF4-FFF2-40B4-BE49-F238E27FC236}">
                <a16:creationId xmlns:a16="http://schemas.microsoft.com/office/drawing/2014/main" id="{231DEA39-6385-40F0-985C-BA4BA7588EC5}"/>
              </a:ext>
            </a:extLst>
          </p:cNvPr>
          <p:cNvSpPr txBox="1"/>
          <p:nvPr/>
        </p:nvSpPr>
        <p:spPr>
          <a:xfrm>
            <a:off x="4100548" y="2826529"/>
            <a:ext cx="1314025" cy="307777"/>
          </a:xfrm>
          <a:prstGeom prst="rect">
            <a:avLst/>
          </a:prstGeom>
          <a:noFill/>
        </p:spPr>
        <p:txBody>
          <a:bodyPr wrap="square">
            <a:spAutoFit/>
          </a:bodyPr>
          <a:lstStyle/>
          <a:p>
            <a:r>
              <a:rPr lang="zh-CN" altLang="en-US" sz="1400" dirty="0">
                <a:solidFill>
                  <a:schemeClr val="bg1"/>
                </a:solidFill>
              </a:rPr>
              <a:t>更新颖的功能</a:t>
            </a:r>
          </a:p>
        </p:txBody>
      </p:sp>
      <p:sp>
        <p:nvSpPr>
          <p:cNvPr id="26" name="文本框 25">
            <a:extLst>
              <a:ext uri="{FF2B5EF4-FFF2-40B4-BE49-F238E27FC236}">
                <a16:creationId xmlns:a16="http://schemas.microsoft.com/office/drawing/2014/main" id="{317E625B-81F8-468D-821C-50AFCAC3C2F3}"/>
              </a:ext>
            </a:extLst>
          </p:cNvPr>
          <p:cNvSpPr txBox="1"/>
          <p:nvPr/>
        </p:nvSpPr>
        <p:spPr>
          <a:xfrm>
            <a:off x="4930374" y="3445002"/>
            <a:ext cx="1314025" cy="307777"/>
          </a:xfrm>
          <a:prstGeom prst="rect">
            <a:avLst/>
          </a:prstGeom>
          <a:noFill/>
        </p:spPr>
        <p:txBody>
          <a:bodyPr wrap="square">
            <a:spAutoFit/>
          </a:bodyPr>
          <a:lstStyle/>
          <a:p>
            <a:r>
              <a:rPr lang="zh-CN" altLang="en-US" sz="1400" dirty="0">
                <a:solidFill>
                  <a:schemeClr val="bg1"/>
                </a:solidFill>
              </a:rPr>
              <a:t>汽车的展示性</a:t>
            </a:r>
          </a:p>
        </p:txBody>
      </p:sp>
      <p:sp>
        <p:nvSpPr>
          <p:cNvPr id="27" name="文本框 26">
            <a:extLst>
              <a:ext uri="{FF2B5EF4-FFF2-40B4-BE49-F238E27FC236}">
                <a16:creationId xmlns:a16="http://schemas.microsoft.com/office/drawing/2014/main" id="{AD7B354A-896F-4295-BFDC-E7262F1EC6AF}"/>
              </a:ext>
            </a:extLst>
          </p:cNvPr>
          <p:cNvSpPr txBox="1"/>
          <p:nvPr/>
        </p:nvSpPr>
        <p:spPr>
          <a:xfrm>
            <a:off x="5801907" y="3762263"/>
            <a:ext cx="1314025" cy="307777"/>
          </a:xfrm>
          <a:prstGeom prst="rect">
            <a:avLst/>
          </a:prstGeom>
          <a:noFill/>
        </p:spPr>
        <p:txBody>
          <a:bodyPr wrap="square">
            <a:spAutoFit/>
          </a:bodyPr>
          <a:lstStyle/>
          <a:p>
            <a:r>
              <a:rPr lang="zh-CN" altLang="en-US" sz="1400" dirty="0">
                <a:solidFill>
                  <a:schemeClr val="bg1"/>
                </a:solidFill>
              </a:rPr>
              <a:t>汽车的娱乐性</a:t>
            </a:r>
          </a:p>
        </p:txBody>
      </p:sp>
      <p:grpSp>
        <p:nvGrpSpPr>
          <p:cNvPr id="3" name="组合 2">
            <a:extLst>
              <a:ext uri="{FF2B5EF4-FFF2-40B4-BE49-F238E27FC236}">
                <a16:creationId xmlns:a16="http://schemas.microsoft.com/office/drawing/2014/main" id="{09A0FB13-1D03-4CEF-9E70-27C9A94B0A53}"/>
              </a:ext>
            </a:extLst>
          </p:cNvPr>
          <p:cNvGrpSpPr/>
          <p:nvPr/>
        </p:nvGrpSpPr>
        <p:grpSpPr>
          <a:xfrm>
            <a:off x="7284368" y="2533323"/>
            <a:ext cx="4903676" cy="2083357"/>
            <a:chOff x="7284368" y="2533323"/>
            <a:chExt cx="4903676" cy="2083357"/>
          </a:xfrm>
        </p:grpSpPr>
        <p:sp>
          <p:nvSpPr>
            <p:cNvPr id="30" name="文本框 7">
              <a:extLst>
                <a:ext uri="{FF2B5EF4-FFF2-40B4-BE49-F238E27FC236}">
                  <a16:creationId xmlns:a16="http://schemas.microsoft.com/office/drawing/2014/main" id="{D1E393D6-2B32-4EFA-82B1-94DE48221F03}"/>
                </a:ext>
              </a:extLst>
            </p:cNvPr>
            <p:cNvSpPr txBox="1"/>
            <p:nvPr/>
          </p:nvSpPr>
          <p:spPr>
            <a:xfrm>
              <a:off x="7284368" y="4084319"/>
              <a:ext cx="2057891" cy="482600"/>
            </a:xfrm>
            <a:prstGeom prst="rect">
              <a:avLst/>
            </a:prstGeom>
            <a:no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zh-CN" sz="1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基于有限的主动权限，汽车系统自主完成一系列保证安全的操作</a:t>
              </a:r>
              <a:endParaRPr lang="zh-CN" sz="1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1" name="文本框 8">
              <a:extLst>
                <a:ext uri="{FF2B5EF4-FFF2-40B4-BE49-F238E27FC236}">
                  <a16:creationId xmlns:a16="http://schemas.microsoft.com/office/drawing/2014/main" id="{60AA3B25-2FFA-44A4-B87E-E05BE3AD7587}"/>
                </a:ext>
              </a:extLst>
            </p:cNvPr>
            <p:cNvSpPr txBox="1"/>
            <p:nvPr/>
          </p:nvSpPr>
          <p:spPr>
            <a:xfrm>
              <a:off x="9539216" y="4084319"/>
              <a:ext cx="1295400" cy="482600"/>
            </a:xfrm>
            <a:prstGeom prst="rect">
              <a:avLst/>
            </a:prstGeom>
            <a:no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zh-CN" sz="1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乘客主动操作</a:t>
              </a:r>
              <a:endParaRPr lang="zh-CN" sz="1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2" name="文本框 9">
              <a:extLst>
                <a:ext uri="{FF2B5EF4-FFF2-40B4-BE49-F238E27FC236}">
                  <a16:creationId xmlns:a16="http://schemas.microsoft.com/office/drawing/2014/main" id="{49787785-6E08-4A26-8060-57AABB96F0BC}"/>
                </a:ext>
              </a:extLst>
            </p:cNvPr>
            <p:cNvSpPr txBox="1"/>
            <p:nvPr/>
          </p:nvSpPr>
          <p:spPr>
            <a:xfrm>
              <a:off x="10883331" y="4134080"/>
              <a:ext cx="1295400" cy="482600"/>
            </a:xfrm>
            <a:prstGeom prst="rect">
              <a:avLst/>
            </a:prstGeom>
            <a:no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zh-CN" sz="10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系统主动感知，向乘客确认</a:t>
              </a:r>
              <a:endParaRPr lang="zh-CN" sz="14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1" name="Google Shape;1080;p33">
              <a:extLst>
                <a:ext uri="{FF2B5EF4-FFF2-40B4-BE49-F238E27FC236}">
                  <a16:creationId xmlns:a16="http://schemas.microsoft.com/office/drawing/2014/main" id="{270EE323-09B4-4BE6-ACDA-F8B523F8C4F4}"/>
                </a:ext>
              </a:extLst>
            </p:cNvPr>
            <p:cNvSpPr/>
            <p:nvPr/>
          </p:nvSpPr>
          <p:spPr>
            <a:xfrm>
              <a:off x="9353673" y="2618304"/>
              <a:ext cx="1168091" cy="1168091"/>
            </a:xfrm>
            <a:prstGeom prst="ellipse">
              <a:avLst/>
            </a:prstGeom>
            <a:noFill/>
            <a:ln w="9525" cap="flat" cmpd="sng">
              <a:solidFill>
                <a:schemeClr val="bg1"/>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dirty="0">
                <a:ln>
                  <a:noFill/>
                </a:ln>
                <a:solidFill>
                  <a:schemeClr val="bg1"/>
                </a:solidFill>
                <a:effectLst/>
                <a:uLnTx/>
                <a:uFillTx/>
                <a:cs typeface="+mn-ea"/>
                <a:sym typeface="+mn-lt"/>
              </a:endParaRPr>
            </a:p>
          </p:txBody>
        </p:sp>
        <p:sp>
          <p:nvSpPr>
            <p:cNvPr id="42" name="Google Shape;1081;p33">
              <a:extLst>
                <a:ext uri="{FF2B5EF4-FFF2-40B4-BE49-F238E27FC236}">
                  <a16:creationId xmlns:a16="http://schemas.microsoft.com/office/drawing/2014/main" id="{9685DA5B-AD3C-4393-B6D2-D67312B3E57F}"/>
                </a:ext>
              </a:extLst>
            </p:cNvPr>
            <p:cNvSpPr/>
            <p:nvPr/>
          </p:nvSpPr>
          <p:spPr>
            <a:xfrm>
              <a:off x="9280705" y="2545354"/>
              <a:ext cx="1314025" cy="1314025"/>
            </a:xfrm>
            <a:prstGeom prst="blockArc">
              <a:avLst>
                <a:gd name="adj1" fmla="val 9751865"/>
                <a:gd name="adj2" fmla="val 12139849"/>
                <a:gd name="adj3" fmla="val 10957"/>
              </a:avLst>
            </a:prstGeom>
            <a:solidFill>
              <a:srgbClr val="01C9FF"/>
            </a:solidFill>
            <a:ln>
              <a:noFill/>
            </a:ln>
            <a:effectLst/>
          </p:spPr>
          <p:txBody>
            <a:bodyPr spcFirstLastPara="1" wrap="square" lIns="121900" tIns="121900" rIns="121900" bIns="121900" anchor="ctr"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dirty="0">
                <a:ln>
                  <a:noFill/>
                </a:ln>
                <a:solidFill>
                  <a:srgbClr val="000000"/>
                </a:solidFill>
                <a:effectLst/>
                <a:uLnTx/>
                <a:uFillTx/>
                <a:cs typeface="+mn-ea"/>
                <a:sym typeface="+mn-lt"/>
              </a:endParaRPr>
            </a:p>
          </p:txBody>
        </p:sp>
        <p:sp>
          <p:nvSpPr>
            <p:cNvPr id="44" name="Google Shape;1080;p33">
              <a:extLst>
                <a:ext uri="{FF2B5EF4-FFF2-40B4-BE49-F238E27FC236}">
                  <a16:creationId xmlns:a16="http://schemas.microsoft.com/office/drawing/2014/main" id="{ACCDA183-41D4-4D2A-B5CF-C10763F49235}"/>
                </a:ext>
              </a:extLst>
            </p:cNvPr>
            <p:cNvSpPr/>
            <p:nvPr/>
          </p:nvSpPr>
          <p:spPr>
            <a:xfrm>
              <a:off x="10946987" y="2606273"/>
              <a:ext cx="1168091" cy="1168091"/>
            </a:xfrm>
            <a:prstGeom prst="ellipse">
              <a:avLst/>
            </a:prstGeom>
            <a:noFill/>
            <a:ln w="9525" cap="flat" cmpd="sng">
              <a:solidFill>
                <a:schemeClr val="bg1"/>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dirty="0">
                <a:ln>
                  <a:noFill/>
                </a:ln>
                <a:solidFill>
                  <a:schemeClr val="bg1"/>
                </a:solidFill>
                <a:effectLst/>
                <a:uLnTx/>
                <a:uFillTx/>
                <a:cs typeface="+mn-ea"/>
                <a:sym typeface="+mn-lt"/>
              </a:endParaRPr>
            </a:p>
          </p:txBody>
        </p:sp>
        <p:sp>
          <p:nvSpPr>
            <p:cNvPr id="45" name="Google Shape;1081;p33">
              <a:extLst>
                <a:ext uri="{FF2B5EF4-FFF2-40B4-BE49-F238E27FC236}">
                  <a16:creationId xmlns:a16="http://schemas.microsoft.com/office/drawing/2014/main" id="{A5B2B32D-728F-4B24-8A80-9298497C26B4}"/>
                </a:ext>
              </a:extLst>
            </p:cNvPr>
            <p:cNvSpPr/>
            <p:nvPr/>
          </p:nvSpPr>
          <p:spPr>
            <a:xfrm>
              <a:off x="10874019" y="2533323"/>
              <a:ext cx="1314025" cy="1314025"/>
            </a:xfrm>
            <a:prstGeom prst="blockArc">
              <a:avLst>
                <a:gd name="adj1" fmla="val 1998065"/>
                <a:gd name="adj2" fmla="val 12139849"/>
                <a:gd name="adj3" fmla="val 10957"/>
              </a:avLst>
            </a:prstGeom>
            <a:solidFill>
              <a:srgbClr val="2900F4"/>
            </a:solidFill>
            <a:ln>
              <a:noFill/>
            </a:ln>
            <a:effectLst/>
          </p:spPr>
          <p:txBody>
            <a:bodyPr spcFirstLastPara="1" wrap="square" lIns="121900" tIns="121900" rIns="121900" bIns="121900" anchor="ctr"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dirty="0">
                <a:ln>
                  <a:noFill/>
                </a:ln>
                <a:solidFill>
                  <a:srgbClr val="000000"/>
                </a:solidFill>
                <a:effectLst/>
                <a:uLnTx/>
                <a:uFillTx/>
                <a:cs typeface="+mn-ea"/>
                <a:sym typeface="+mn-lt"/>
              </a:endParaRPr>
            </a:p>
          </p:txBody>
        </p:sp>
        <p:sp>
          <p:nvSpPr>
            <p:cNvPr id="47" name="文本框 46">
              <a:extLst>
                <a:ext uri="{FF2B5EF4-FFF2-40B4-BE49-F238E27FC236}">
                  <a16:creationId xmlns:a16="http://schemas.microsoft.com/office/drawing/2014/main" id="{E500AD0C-C11B-4055-9488-56C0B1745D33}"/>
                </a:ext>
              </a:extLst>
            </p:cNvPr>
            <p:cNvSpPr txBox="1"/>
            <p:nvPr/>
          </p:nvSpPr>
          <p:spPr>
            <a:xfrm>
              <a:off x="7931653" y="3072245"/>
              <a:ext cx="949469" cy="307777"/>
            </a:xfrm>
            <a:prstGeom prst="rect">
              <a:avLst/>
            </a:prstGeom>
            <a:noFill/>
          </p:spPr>
          <p:txBody>
            <a:bodyPr wrap="square">
              <a:spAutoFit/>
            </a:bodyPr>
            <a:lstStyle/>
            <a:p>
              <a:r>
                <a:rPr lang="en-US" altLang="zh-CN" sz="1400" dirty="0">
                  <a:solidFill>
                    <a:schemeClr val="bg1"/>
                  </a:solidFill>
                </a:rPr>
                <a:t>35.98</a:t>
              </a:r>
              <a:r>
                <a:rPr lang="zh-CN" altLang="en-US" sz="1400" dirty="0">
                  <a:solidFill>
                    <a:schemeClr val="bg1"/>
                  </a:solidFill>
                </a:rPr>
                <a:t>％</a:t>
              </a:r>
            </a:p>
          </p:txBody>
        </p:sp>
        <p:sp>
          <p:nvSpPr>
            <p:cNvPr id="49" name="文本框 48">
              <a:extLst>
                <a:ext uri="{FF2B5EF4-FFF2-40B4-BE49-F238E27FC236}">
                  <a16:creationId xmlns:a16="http://schemas.microsoft.com/office/drawing/2014/main" id="{DAB237DD-00E9-4C2D-9360-32CF58F865A2}"/>
                </a:ext>
              </a:extLst>
            </p:cNvPr>
            <p:cNvSpPr txBox="1"/>
            <p:nvPr/>
          </p:nvSpPr>
          <p:spPr>
            <a:xfrm>
              <a:off x="9532789" y="3072245"/>
              <a:ext cx="949469" cy="307777"/>
            </a:xfrm>
            <a:prstGeom prst="rect">
              <a:avLst/>
            </a:prstGeom>
            <a:noFill/>
          </p:spPr>
          <p:txBody>
            <a:bodyPr wrap="square">
              <a:spAutoFit/>
            </a:bodyPr>
            <a:lstStyle/>
            <a:p>
              <a:r>
                <a:rPr lang="en-US" altLang="zh-CN" sz="1400" dirty="0">
                  <a:solidFill>
                    <a:schemeClr val="bg1"/>
                  </a:solidFill>
                </a:rPr>
                <a:t>12.8</a:t>
              </a:r>
              <a:r>
                <a:rPr lang="zh-CN" altLang="en-US" sz="1400" dirty="0">
                  <a:solidFill>
                    <a:schemeClr val="bg1"/>
                  </a:solidFill>
                </a:rPr>
                <a:t>％</a:t>
              </a:r>
            </a:p>
          </p:txBody>
        </p:sp>
        <p:sp>
          <p:nvSpPr>
            <p:cNvPr id="50" name="文本框 49">
              <a:extLst>
                <a:ext uri="{FF2B5EF4-FFF2-40B4-BE49-F238E27FC236}">
                  <a16:creationId xmlns:a16="http://schemas.microsoft.com/office/drawing/2014/main" id="{BFE39AD2-1124-4459-9D2F-7F911390FFB8}"/>
                </a:ext>
              </a:extLst>
            </p:cNvPr>
            <p:cNvSpPr txBox="1"/>
            <p:nvPr/>
          </p:nvSpPr>
          <p:spPr>
            <a:xfrm>
              <a:off x="11133358" y="3072245"/>
              <a:ext cx="949469" cy="307777"/>
            </a:xfrm>
            <a:prstGeom prst="rect">
              <a:avLst/>
            </a:prstGeom>
            <a:noFill/>
          </p:spPr>
          <p:txBody>
            <a:bodyPr wrap="square">
              <a:spAutoFit/>
            </a:bodyPr>
            <a:lstStyle/>
            <a:p>
              <a:r>
                <a:rPr lang="en-US" altLang="zh-CN" sz="1400" dirty="0">
                  <a:solidFill>
                    <a:schemeClr val="bg1"/>
                  </a:solidFill>
                </a:rPr>
                <a:t>51.22</a:t>
              </a:r>
              <a:r>
                <a:rPr lang="zh-CN" altLang="en-US" sz="1400" dirty="0">
                  <a:solidFill>
                    <a:schemeClr val="bg1"/>
                  </a:solidFill>
                </a:rPr>
                <a:t>％</a:t>
              </a:r>
            </a:p>
          </p:txBody>
        </p:sp>
        <p:sp>
          <p:nvSpPr>
            <p:cNvPr id="52" name="Google Shape;1080;p33">
              <a:extLst>
                <a:ext uri="{FF2B5EF4-FFF2-40B4-BE49-F238E27FC236}">
                  <a16:creationId xmlns:a16="http://schemas.microsoft.com/office/drawing/2014/main" id="{62F388C5-A3E0-4489-8532-BD2F62688852}"/>
                </a:ext>
              </a:extLst>
            </p:cNvPr>
            <p:cNvSpPr/>
            <p:nvPr/>
          </p:nvSpPr>
          <p:spPr>
            <a:xfrm>
              <a:off x="7696904" y="2618304"/>
              <a:ext cx="1168091" cy="1168091"/>
            </a:xfrm>
            <a:prstGeom prst="ellipse">
              <a:avLst/>
            </a:prstGeom>
            <a:noFill/>
            <a:ln w="9525" cap="flat" cmpd="sng">
              <a:solidFill>
                <a:schemeClr val="bg1"/>
              </a:solidFill>
              <a:prstDash val="dash"/>
              <a:round/>
              <a:headEnd type="none" w="sm" len="sm"/>
              <a:tailEnd type="none" w="sm" len="sm"/>
            </a:ln>
          </p:spPr>
          <p:txBody>
            <a:bodyPr spcFirstLastPara="1" wrap="square" lIns="121900" tIns="121900" rIns="121900" bIns="121900" anchor="ctr"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dirty="0">
                <a:ln>
                  <a:noFill/>
                </a:ln>
                <a:solidFill>
                  <a:schemeClr val="bg1"/>
                </a:solidFill>
                <a:effectLst/>
                <a:uLnTx/>
                <a:uFillTx/>
                <a:cs typeface="+mn-ea"/>
                <a:sym typeface="+mn-lt"/>
              </a:endParaRPr>
            </a:p>
          </p:txBody>
        </p:sp>
        <p:sp>
          <p:nvSpPr>
            <p:cNvPr id="53" name="Google Shape;1081;p33">
              <a:extLst>
                <a:ext uri="{FF2B5EF4-FFF2-40B4-BE49-F238E27FC236}">
                  <a16:creationId xmlns:a16="http://schemas.microsoft.com/office/drawing/2014/main" id="{61857064-784A-492F-8872-44048933A479}"/>
                </a:ext>
              </a:extLst>
            </p:cNvPr>
            <p:cNvSpPr/>
            <p:nvPr/>
          </p:nvSpPr>
          <p:spPr>
            <a:xfrm>
              <a:off x="7623936" y="2545354"/>
              <a:ext cx="1314025" cy="1314025"/>
            </a:xfrm>
            <a:prstGeom prst="blockArc">
              <a:avLst>
                <a:gd name="adj1" fmla="val 7374979"/>
                <a:gd name="adj2" fmla="val 12139849"/>
                <a:gd name="adj3" fmla="val 10957"/>
              </a:avLst>
            </a:prstGeom>
            <a:solidFill>
              <a:srgbClr val="FFFFFF"/>
            </a:solidFill>
            <a:ln>
              <a:noFill/>
            </a:ln>
            <a:effectLst/>
          </p:spPr>
          <p:txBody>
            <a:bodyPr spcFirstLastPara="1" wrap="square" lIns="121900" tIns="121900" rIns="121900" bIns="121900" anchor="ctr" anchorCtr="0">
              <a:noAutofit/>
            </a:bodyPr>
            <a:lstStyle/>
            <a:p>
              <a:pPr marL="0" marR="0" lvl="0" indent="0" algn="l" defTabSz="1219200" rtl="0" eaLnBrk="1" fontAlgn="auto" latinLnBrk="0" hangingPunct="1">
                <a:lnSpc>
                  <a:spcPct val="100000"/>
                </a:lnSpc>
                <a:spcBef>
                  <a:spcPts val="0"/>
                </a:spcBef>
                <a:spcAft>
                  <a:spcPts val="0"/>
                </a:spcAft>
                <a:buClr>
                  <a:srgbClr val="000000"/>
                </a:buClr>
                <a:buSzTx/>
                <a:buFontTx/>
                <a:buNone/>
                <a:defRPr/>
              </a:pPr>
              <a:endParaRPr kumimoji="0" sz="1865" b="0" i="0" u="none" strike="noStrike" kern="0" cap="none" spc="0" normalizeH="0" baseline="0" noProof="0" dirty="0">
                <a:ln>
                  <a:noFill/>
                </a:ln>
                <a:solidFill>
                  <a:srgbClr val="000000"/>
                </a:solidFill>
                <a:effectLst/>
                <a:uLnTx/>
                <a:uFillTx/>
                <a:cs typeface="+mn-ea"/>
                <a:sym typeface="+mn-lt"/>
              </a:endParaRPr>
            </a:p>
          </p:txBody>
        </p:sp>
      </p:grpSp>
      <p:sp>
        <p:nvSpPr>
          <p:cNvPr id="37" name="标题 1">
            <a:extLst>
              <a:ext uri="{FF2B5EF4-FFF2-40B4-BE49-F238E27FC236}">
                <a16:creationId xmlns:a16="http://schemas.microsoft.com/office/drawing/2014/main" id="{DAA717A2-5E25-4924-9C35-67FA2697D6BA}"/>
              </a:ext>
            </a:extLst>
          </p:cNvPr>
          <p:cNvSpPr>
            <a:spLocks noGrp="1"/>
          </p:cNvSpPr>
          <p:nvPr/>
        </p:nvSpPr>
        <p:spPr>
          <a:xfrm>
            <a:off x="-4820037" y="215044"/>
            <a:ext cx="12308532" cy="703748"/>
          </a:xfrm>
          <a:prstGeom prst="rect">
            <a:avLst/>
          </a:prstGeom>
        </p:spPr>
        <p:txBody>
          <a:bodyPr vert="horz" lIns="90000" tIns="46800" rIns="90000" bIns="46800" rtlCol="0" anchor="ctr" anchorCtr="0">
            <a:no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en-US" altLang="zh-CN" sz="2400" dirty="0">
                <a:solidFill>
                  <a:schemeClr val="bg1"/>
                </a:solidFill>
                <a:latin typeface="思源黑体 CN Medium" panose="020B0600000000000000" pitchFamily="34" charset="-122"/>
                <a:ea typeface="思源黑体 CN Medium" panose="020B0600000000000000" pitchFamily="34" charset="-122"/>
                <a:cs typeface="思源宋体 CN Medium" panose="02020500000000000000" charset="-122"/>
              </a:rPr>
              <a:t>PERSONA</a:t>
            </a:r>
            <a:endParaRPr lang="zh-CN" altLang="en-US" sz="2400" dirty="0">
              <a:solidFill>
                <a:schemeClr val="bg1"/>
              </a:solidFill>
              <a:latin typeface="思源黑体 CN Medium" panose="020B0600000000000000" pitchFamily="34" charset="-122"/>
              <a:ea typeface="思源黑体 CN Medium" panose="020B0600000000000000" pitchFamily="34" charset="-122"/>
              <a:cs typeface="思源宋体 CN Medium" panose="02020500000000000000" charset="-122"/>
            </a:endParaRPr>
          </a:p>
        </p:txBody>
      </p:sp>
    </p:spTree>
    <p:custDataLst>
      <p:tags r:id="rId1"/>
    </p:custDataLst>
    <p:extLst>
      <p:ext uri="{BB962C8B-B14F-4D97-AF65-F5344CB8AC3E}">
        <p14:creationId xmlns:p14="http://schemas.microsoft.com/office/powerpoint/2010/main" val="1883374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fa604a50f8841342328426a8cfb9f7ec"/>
          <p:cNvPicPr>
            <a:picLocks noChangeAspect="1"/>
          </p:cNvPicPr>
          <p:nvPr/>
        </p:nvPicPr>
        <p:blipFill>
          <a:blip r:embed="rId3">
            <a:clrChange>
              <a:clrFrom>
                <a:srgbClr val="FFFFFF">
                  <a:alpha val="100000"/>
                </a:srgbClr>
              </a:clrFrom>
              <a:clrTo>
                <a:srgbClr val="FFFFFF">
                  <a:alpha val="100000"/>
                  <a:alpha val="0"/>
                </a:srgbClr>
              </a:clrTo>
            </a:clrChange>
          </a:blip>
          <a:srcRect l="46338" t="47675" r="3142" b="2696"/>
          <a:stretch>
            <a:fillRect/>
          </a:stretch>
        </p:blipFill>
        <p:spPr>
          <a:xfrm>
            <a:off x="2322621" y="1634879"/>
            <a:ext cx="1405255" cy="1381125"/>
          </a:xfrm>
          <a:prstGeom prst="rect">
            <a:avLst/>
          </a:prstGeom>
        </p:spPr>
      </p:pic>
      <p:sp>
        <p:nvSpPr>
          <p:cNvPr id="6" name="文本框 5"/>
          <p:cNvSpPr txBox="1"/>
          <p:nvPr/>
        </p:nvSpPr>
        <p:spPr>
          <a:xfrm>
            <a:off x="1819066" y="3161579"/>
            <a:ext cx="2412365" cy="890693"/>
          </a:xfrm>
          <a:prstGeom prst="rect">
            <a:avLst/>
          </a:prstGeom>
          <a:noFill/>
        </p:spPr>
        <p:txBody>
          <a:bodyPr wrap="square" rtlCol="0">
            <a:spAutoFit/>
          </a:bodyPr>
          <a:lstStyle/>
          <a:p>
            <a:pPr algn="ctr" fontAlgn="auto">
              <a:lnSpc>
                <a:spcPct val="150000"/>
              </a:lnSpc>
            </a:pPr>
            <a:r>
              <a:rPr lang="en-US" altLang="zh-CN" sz="1200" dirty="0">
                <a:latin typeface="思源宋体 CN Light" panose="02020300000000000000" charset="-122"/>
                <a:ea typeface="思源宋体 CN Light" panose="02020300000000000000" charset="-122"/>
                <a:cs typeface="思源宋体 CN Light" panose="02020300000000000000" charset="-122"/>
              </a:rPr>
              <a:t>28</a:t>
            </a:r>
            <a:r>
              <a:rPr lang="zh-CN" altLang="en-US" sz="1200" dirty="0">
                <a:latin typeface="思源宋体 CN Light" panose="02020300000000000000" charset="-122"/>
                <a:ea typeface="思源宋体 CN Light" panose="02020300000000000000" charset="-122"/>
                <a:cs typeface="思源宋体 CN Light" panose="02020300000000000000" charset="-122"/>
              </a:rPr>
              <a:t>岁都市女性</a:t>
            </a:r>
          </a:p>
          <a:p>
            <a:pPr algn="ctr" fontAlgn="auto">
              <a:lnSpc>
                <a:spcPct val="150000"/>
              </a:lnSpc>
            </a:pPr>
            <a:r>
              <a:rPr lang="zh-CN" altLang="en-US" sz="1200" dirty="0">
                <a:latin typeface="思源宋体 CN Light" panose="02020300000000000000" charset="-122"/>
                <a:ea typeface="思源宋体 CN Light" panose="02020300000000000000" charset="-122"/>
                <a:cs typeface="思源宋体 CN Light" panose="02020300000000000000" charset="-122"/>
              </a:rPr>
              <a:t>驾龄：6年</a:t>
            </a:r>
            <a:r>
              <a:rPr lang="en-US" altLang="zh-CN" sz="1200" dirty="0">
                <a:latin typeface="思源宋体 CN Light" panose="02020300000000000000" charset="-122"/>
                <a:ea typeface="思源宋体 CN Light" panose="02020300000000000000" charset="-122"/>
                <a:cs typeface="思源宋体 CN Light" panose="02020300000000000000" charset="-122"/>
              </a:rPr>
              <a:t>+</a:t>
            </a:r>
            <a:endParaRPr lang="zh-CN" altLang="en-US" sz="1200" dirty="0">
              <a:latin typeface="思源宋体 CN Light" panose="02020300000000000000" charset="-122"/>
              <a:ea typeface="思源宋体 CN Light" panose="02020300000000000000" charset="-122"/>
              <a:cs typeface="思源宋体 CN Light" panose="02020300000000000000" charset="-122"/>
            </a:endParaRPr>
          </a:p>
          <a:p>
            <a:pPr algn="ctr" fontAlgn="auto">
              <a:lnSpc>
                <a:spcPct val="150000"/>
              </a:lnSpc>
            </a:pPr>
            <a:r>
              <a:rPr lang="zh-CN" altLang="en-US" sz="1200" dirty="0">
                <a:latin typeface="思源宋体 CN Light" panose="02020300000000000000" charset="-122"/>
                <a:ea typeface="思源宋体 CN Light" panose="02020300000000000000" charset="-122"/>
                <a:cs typeface="思源宋体 CN Light" panose="02020300000000000000" charset="-122"/>
              </a:rPr>
              <a:t>驾驶范围：市内</a:t>
            </a:r>
          </a:p>
        </p:txBody>
      </p:sp>
      <p:sp>
        <p:nvSpPr>
          <p:cNvPr id="17" name="文本框 16"/>
          <p:cNvSpPr txBox="1"/>
          <p:nvPr/>
        </p:nvSpPr>
        <p:spPr>
          <a:xfrm>
            <a:off x="1716087" y="4222104"/>
            <a:ext cx="2563345" cy="1023742"/>
          </a:xfrm>
          <a:prstGeom prst="rect">
            <a:avLst/>
          </a:prstGeom>
          <a:noFill/>
        </p:spPr>
        <p:txBody>
          <a:bodyPr wrap="square" rtlCol="0">
            <a:spAutoFit/>
          </a:bodyPr>
          <a:lstStyle/>
          <a:p>
            <a:pPr algn="ctr" fontAlgn="auto">
              <a:lnSpc>
                <a:spcPct val="150000"/>
              </a:lnSpc>
            </a:pPr>
            <a:r>
              <a:rPr sz="1400" dirty="0" err="1">
                <a:latin typeface="思源宋体 CN Medium" panose="02020500000000000000" charset="-122"/>
                <a:ea typeface="思源宋体 CN Medium" panose="02020500000000000000" charset="-122"/>
                <a:cs typeface="思源宋体 CN Medium" panose="02020500000000000000" charset="-122"/>
              </a:rPr>
              <a:t>希望</a:t>
            </a:r>
            <a:r>
              <a:rPr lang="zh-CN" sz="1400" dirty="0">
                <a:latin typeface="思源宋体 CN Medium" panose="02020500000000000000" charset="-122"/>
                <a:ea typeface="思源宋体 CN Medium" panose="02020500000000000000" charset="-122"/>
                <a:cs typeface="思源宋体 CN Medium" panose="02020500000000000000" charset="-122"/>
              </a:rPr>
              <a:t>保留一部分</a:t>
            </a:r>
            <a:r>
              <a:rPr sz="1400" dirty="0" err="1">
                <a:latin typeface="思源宋体 CN Medium" panose="02020500000000000000" charset="-122"/>
                <a:ea typeface="思源宋体 CN Medium" panose="02020500000000000000" charset="-122"/>
                <a:cs typeface="思源宋体 CN Medium" panose="02020500000000000000" charset="-122"/>
              </a:rPr>
              <a:t>物理</a:t>
            </a:r>
            <a:r>
              <a:rPr lang="zh-CN" sz="1400" dirty="0">
                <a:latin typeface="思源宋体 CN Medium" panose="02020500000000000000" charset="-122"/>
                <a:ea typeface="思源宋体 CN Medium" panose="02020500000000000000" charset="-122"/>
                <a:cs typeface="思源宋体 CN Medium" panose="02020500000000000000" charset="-122"/>
              </a:rPr>
              <a:t>操控按键</a:t>
            </a:r>
          </a:p>
          <a:p>
            <a:pPr algn="ctr" fontAlgn="auto">
              <a:lnSpc>
                <a:spcPct val="150000"/>
              </a:lnSpc>
            </a:pPr>
            <a:r>
              <a:rPr sz="1400" dirty="0" err="1">
                <a:latin typeface="思源宋体 CN Medium" panose="02020500000000000000" charset="-122"/>
                <a:ea typeface="思源宋体 CN Medium" panose="02020500000000000000" charset="-122"/>
                <a:cs typeface="思源宋体 CN Medium" panose="02020500000000000000" charset="-122"/>
                <a:sym typeface="+mn-ea"/>
              </a:rPr>
              <a:t>希望</a:t>
            </a:r>
            <a:r>
              <a:rPr sz="1400" dirty="0" err="1">
                <a:latin typeface="思源宋体 CN Medium" panose="02020500000000000000" charset="-122"/>
                <a:ea typeface="思源宋体 CN Medium" panose="02020500000000000000" charset="-122"/>
                <a:cs typeface="思源宋体 CN Medium" panose="02020500000000000000" charset="-122"/>
              </a:rPr>
              <a:t>可以实时检测</a:t>
            </a:r>
            <a:r>
              <a:rPr lang="zh-CN" sz="1400" dirty="0">
                <a:latin typeface="思源宋体 CN Medium" panose="02020500000000000000" charset="-122"/>
                <a:ea typeface="思源宋体 CN Medium" panose="02020500000000000000" charset="-122"/>
                <a:cs typeface="思源宋体 CN Medium" panose="02020500000000000000" charset="-122"/>
              </a:rPr>
              <a:t>车辆</a:t>
            </a:r>
            <a:r>
              <a:rPr sz="1400" dirty="0" err="1">
                <a:latin typeface="思源宋体 CN Medium" panose="02020500000000000000" charset="-122"/>
                <a:ea typeface="思源宋体 CN Medium" panose="02020500000000000000" charset="-122"/>
                <a:cs typeface="思源宋体 CN Medium" panose="02020500000000000000" charset="-122"/>
              </a:rPr>
              <a:t>的状态并</a:t>
            </a:r>
            <a:r>
              <a:rPr lang="zh-CN" sz="1400" dirty="0">
                <a:latin typeface="思源宋体 CN Medium" panose="02020500000000000000" charset="-122"/>
                <a:ea typeface="思源宋体 CN Medium" panose="02020500000000000000" charset="-122"/>
                <a:cs typeface="思源宋体 CN Medium" panose="02020500000000000000" charset="-122"/>
              </a:rPr>
              <a:t>提前</a:t>
            </a:r>
            <a:r>
              <a:rPr sz="1400" dirty="0" err="1">
                <a:latin typeface="思源宋体 CN Medium" panose="02020500000000000000" charset="-122"/>
                <a:ea typeface="思源宋体 CN Medium" panose="02020500000000000000" charset="-122"/>
                <a:cs typeface="思源宋体 CN Medium" panose="02020500000000000000" charset="-122"/>
              </a:rPr>
              <a:t>联系售后</a:t>
            </a:r>
            <a:endParaRPr sz="1400" dirty="0">
              <a:latin typeface="思源宋体 CN Medium" panose="02020500000000000000" charset="-122"/>
              <a:ea typeface="思源宋体 CN Medium" panose="02020500000000000000" charset="-122"/>
              <a:cs typeface="思源宋体 CN Medium" panose="02020500000000000000" charset="-122"/>
            </a:endParaRPr>
          </a:p>
        </p:txBody>
      </p:sp>
      <p:pic>
        <p:nvPicPr>
          <p:cNvPr id="27" name="图片 26" descr="fa604a50f8841342328426a8cfb9f7ec">
            <a:extLst>
              <a:ext uri="{FF2B5EF4-FFF2-40B4-BE49-F238E27FC236}">
                <a16:creationId xmlns:a16="http://schemas.microsoft.com/office/drawing/2014/main" id="{8B700DCA-DA3E-4F45-BD56-8B040A6C358F}"/>
              </a:ext>
            </a:extLst>
          </p:cNvPr>
          <p:cNvPicPr>
            <a:picLocks noChangeAspect="1"/>
          </p:cNvPicPr>
          <p:nvPr/>
        </p:nvPicPr>
        <p:blipFill>
          <a:blip r:embed="rId3"/>
          <a:srcRect r="47229" b="49480"/>
          <a:stretch>
            <a:fillRect/>
          </a:stretch>
        </p:blipFill>
        <p:spPr>
          <a:xfrm>
            <a:off x="6107404" y="1640755"/>
            <a:ext cx="1355725" cy="1299210"/>
          </a:xfrm>
          <a:prstGeom prst="rect">
            <a:avLst/>
          </a:prstGeom>
        </p:spPr>
      </p:pic>
      <p:sp>
        <p:nvSpPr>
          <p:cNvPr id="28" name="文本框 27">
            <a:extLst>
              <a:ext uri="{FF2B5EF4-FFF2-40B4-BE49-F238E27FC236}">
                <a16:creationId xmlns:a16="http://schemas.microsoft.com/office/drawing/2014/main" id="{7122AED8-C131-4CF7-B516-28472210572F}"/>
              </a:ext>
            </a:extLst>
          </p:cNvPr>
          <p:cNvSpPr txBox="1"/>
          <p:nvPr/>
        </p:nvSpPr>
        <p:spPr>
          <a:xfrm>
            <a:off x="5579084" y="3161580"/>
            <a:ext cx="2412365" cy="890693"/>
          </a:xfrm>
          <a:prstGeom prst="rect">
            <a:avLst/>
          </a:prstGeom>
          <a:noFill/>
        </p:spPr>
        <p:txBody>
          <a:bodyPr wrap="square" rtlCol="0">
            <a:spAutoFit/>
          </a:bodyPr>
          <a:lstStyle/>
          <a:p>
            <a:pPr algn="ctr" fontAlgn="auto">
              <a:lnSpc>
                <a:spcPct val="150000"/>
              </a:lnSpc>
            </a:pPr>
            <a:r>
              <a:rPr lang="en-US" altLang="zh-CN" sz="1200" dirty="0">
                <a:latin typeface="思源宋体 CN Light" panose="02020300000000000000" charset="-122"/>
                <a:ea typeface="思源宋体 CN Light" panose="02020300000000000000" charset="-122"/>
                <a:cs typeface="思源宋体 CN Light" panose="02020300000000000000" charset="-122"/>
              </a:rPr>
              <a:t>40</a:t>
            </a:r>
            <a:r>
              <a:rPr lang="zh-CN" altLang="en-US" sz="1200" dirty="0">
                <a:latin typeface="思源宋体 CN Light" panose="02020300000000000000" charset="-122"/>
                <a:ea typeface="思源宋体 CN Light" panose="02020300000000000000" charset="-122"/>
                <a:cs typeface="思源宋体 CN Light" panose="02020300000000000000" charset="-122"/>
              </a:rPr>
              <a:t>岁网约车司机</a:t>
            </a:r>
          </a:p>
          <a:p>
            <a:pPr algn="ctr" fontAlgn="auto">
              <a:lnSpc>
                <a:spcPct val="150000"/>
              </a:lnSpc>
            </a:pPr>
            <a:r>
              <a:rPr lang="zh-CN" altLang="en-US" sz="1200" dirty="0">
                <a:latin typeface="思源宋体 CN Light" panose="02020300000000000000" charset="-122"/>
                <a:ea typeface="思源宋体 CN Light" panose="02020300000000000000" charset="-122"/>
                <a:cs typeface="思源宋体 CN Light" panose="02020300000000000000" charset="-122"/>
              </a:rPr>
              <a:t>驾龄：</a:t>
            </a:r>
            <a:r>
              <a:rPr lang="en-US" altLang="zh-CN" sz="1200" dirty="0">
                <a:latin typeface="思源宋体 CN Light" panose="02020300000000000000" charset="-122"/>
                <a:ea typeface="思源宋体 CN Light" panose="02020300000000000000" charset="-122"/>
                <a:cs typeface="思源宋体 CN Light" panose="02020300000000000000" charset="-122"/>
              </a:rPr>
              <a:t>10</a:t>
            </a:r>
            <a:r>
              <a:rPr lang="zh-CN" altLang="en-US" sz="1200" dirty="0">
                <a:latin typeface="思源宋体 CN Light" panose="02020300000000000000" charset="-122"/>
                <a:ea typeface="思源宋体 CN Light" panose="02020300000000000000" charset="-122"/>
                <a:cs typeface="思源宋体 CN Light" panose="02020300000000000000" charset="-122"/>
              </a:rPr>
              <a:t>年</a:t>
            </a:r>
            <a:r>
              <a:rPr lang="en-US" altLang="zh-CN" sz="1200" dirty="0">
                <a:latin typeface="思源宋体 CN Light" panose="02020300000000000000" charset="-122"/>
                <a:ea typeface="思源宋体 CN Light" panose="02020300000000000000" charset="-122"/>
                <a:cs typeface="思源宋体 CN Light" panose="02020300000000000000" charset="-122"/>
              </a:rPr>
              <a:t>+</a:t>
            </a:r>
          </a:p>
          <a:p>
            <a:pPr algn="ctr" fontAlgn="auto">
              <a:lnSpc>
                <a:spcPct val="150000"/>
              </a:lnSpc>
            </a:pPr>
            <a:r>
              <a:rPr lang="zh-CN" altLang="en-US" sz="1200" dirty="0">
                <a:latin typeface="思源宋体 CN Light" panose="02020300000000000000" charset="-122"/>
                <a:ea typeface="思源宋体 CN Light" panose="02020300000000000000" charset="-122"/>
                <a:cs typeface="思源宋体 CN Light" panose="02020300000000000000" charset="-122"/>
              </a:rPr>
              <a:t>每日驾驶时长：</a:t>
            </a:r>
            <a:r>
              <a:rPr lang="en-US" altLang="zh-CN" sz="1200" dirty="0">
                <a:latin typeface="思源宋体 CN Light" panose="02020300000000000000" charset="-122"/>
                <a:ea typeface="思源宋体 CN Light" panose="02020300000000000000" charset="-122"/>
                <a:cs typeface="思源宋体 CN Light" panose="02020300000000000000" charset="-122"/>
              </a:rPr>
              <a:t>10-12h</a:t>
            </a:r>
          </a:p>
        </p:txBody>
      </p:sp>
      <p:sp>
        <p:nvSpPr>
          <p:cNvPr id="29" name="文本框 28">
            <a:extLst>
              <a:ext uri="{FF2B5EF4-FFF2-40B4-BE49-F238E27FC236}">
                <a16:creationId xmlns:a16="http://schemas.microsoft.com/office/drawing/2014/main" id="{C1A5D09E-EC52-4291-8094-99890654A12B}"/>
              </a:ext>
            </a:extLst>
          </p:cNvPr>
          <p:cNvSpPr txBox="1"/>
          <p:nvPr/>
        </p:nvSpPr>
        <p:spPr>
          <a:xfrm>
            <a:off x="4573561" y="4222104"/>
            <a:ext cx="4548505" cy="700576"/>
          </a:xfrm>
          <a:prstGeom prst="rect">
            <a:avLst/>
          </a:prstGeom>
          <a:noFill/>
        </p:spPr>
        <p:txBody>
          <a:bodyPr wrap="square" rtlCol="0">
            <a:spAutoFit/>
          </a:bodyPr>
          <a:lstStyle/>
          <a:p>
            <a:pPr algn="ctr" fontAlgn="auto">
              <a:lnSpc>
                <a:spcPct val="150000"/>
              </a:lnSpc>
            </a:pPr>
            <a:r>
              <a:rPr lang="zh-CN" sz="1400" dirty="0">
                <a:latin typeface="思源宋体 CN Medium" panose="02020500000000000000" charset="-122"/>
                <a:ea typeface="思源宋体 CN Medium" panose="02020500000000000000" charset="-122"/>
                <a:cs typeface="思源宋体 CN Medium" panose="02020500000000000000" charset="-122"/>
              </a:rPr>
              <a:t>能有疲劳驾驶监测功能</a:t>
            </a:r>
          </a:p>
          <a:p>
            <a:pPr algn="ctr" fontAlgn="auto">
              <a:lnSpc>
                <a:spcPct val="150000"/>
              </a:lnSpc>
            </a:pPr>
            <a:r>
              <a:rPr lang="zh-CN" sz="1400" dirty="0">
                <a:latin typeface="思源宋体 CN Medium" panose="02020500000000000000" charset="-122"/>
                <a:ea typeface="思源宋体 CN Medium" panose="02020500000000000000" charset="-122"/>
                <a:cs typeface="思源宋体 CN Medium" panose="02020500000000000000" charset="-122"/>
              </a:rPr>
              <a:t>希望按摩座椅普及化、平民化</a:t>
            </a:r>
          </a:p>
        </p:txBody>
      </p:sp>
      <p:pic>
        <p:nvPicPr>
          <p:cNvPr id="30" name="图片 29" descr="3b2c6fceb6fb57640ed5a77a08ec1672">
            <a:extLst>
              <a:ext uri="{FF2B5EF4-FFF2-40B4-BE49-F238E27FC236}">
                <a16:creationId xmlns:a16="http://schemas.microsoft.com/office/drawing/2014/main" id="{7D2F23F7-4596-4637-93EE-0805C1AA361C}"/>
              </a:ext>
            </a:extLst>
          </p:cNvPr>
          <p:cNvPicPr>
            <a:picLocks noChangeAspect="1"/>
          </p:cNvPicPr>
          <p:nvPr/>
        </p:nvPicPr>
        <p:blipFill>
          <a:blip r:embed="rId4"/>
          <a:srcRect l="68700" t="65831" r="5292" b="5469"/>
          <a:stretch>
            <a:fillRect/>
          </a:stretch>
        </p:blipFill>
        <p:spPr>
          <a:xfrm>
            <a:off x="10023394" y="1640755"/>
            <a:ext cx="1336675" cy="1475740"/>
          </a:xfrm>
          <a:prstGeom prst="rect">
            <a:avLst/>
          </a:prstGeom>
        </p:spPr>
      </p:pic>
      <p:sp>
        <p:nvSpPr>
          <p:cNvPr id="31" name="文本框 30">
            <a:extLst>
              <a:ext uri="{FF2B5EF4-FFF2-40B4-BE49-F238E27FC236}">
                <a16:creationId xmlns:a16="http://schemas.microsoft.com/office/drawing/2014/main" id="{27BCA34C-472D-47FE-95E1-E82308DA421C}"/>
              </a:ext>
            </a:extLst>
          </p:cNvPr>
          <p:cNvSpPr txBox="1"/>
          <p:nvPr/>
        </p:nvSpPr>
        <p:spPr>
          <a:xfrm>
            <a:off x="9278539" y="3161579"/>
            <a:ext cx="2827020" cy="1167692"/>
          </a:xfrm>
          <a:prstGeom prst="rect">
            <a:avLst/>
          </a:prstGeom>
          <a:noFill/>
        </p:spPr>
        <p:txBody>
          <a:bodyPr wrap="square" rtlCol="0">
            <a:spAutoFit/>
          </a:bodyPr>
          <a:lstStyle/>
          <a:p>
            <a:pPr algn="ctr" fontAlgn="auto">
              <a:lnSpc>
                <a:spcPct val="150000"/>
              </a:lnSpc>
            </a:pPr>
            <a:r>
              <a:rPr lang="en-US" altLang="zh-CN" sz="1200" dirty="0">
                <a:latin typeface="思源宋体 CN Light" panose="02020300000000000000" charset="-122"/>
                <a:ea typeface="思源宋体 CN Light" panose="02020300000000000000" charset="-122"/>
                <a:cs typeface="思源宋体 CN Light" panose="02020300000000000000" charset="-122"/>
              </a:rPr>
              <a:t>25</a:t>
            </a:r>
            <a:r>
              <a:rPr lang="zh-CN" altLang="en-US" sz="1200" dirty="0">
                <a:latin typeface="思源宋体 CN Light" panose="02020300000000000000" charset="-122"/>
                <a:ea typeface="思源宋体 CN Light" panose="02020300000000000000" charset="-122"/>
                <a:cs typeface="思源宋体 CN Light" panose="02020300000000000000" charset="-122"/>
              </a:rPr>
              <a:t>岁商务男</a:t>
            </a:r>
          </a:p>
          <a:p>
            <a:pPr algn="ctr" fontAlgn="auto">
              <a:lnSpc>
                <a:spcPct val="150000"/>
              </a:lnSpc>
            </a:pPr>
            <a:r>
              <a:rPr lang="zh-CN" altLang="en-US" sz="1200" dirty="0">
                <a:latin typeface="思源宋体 CN Light" panose="02020300000000000000" charset="-122"/>
                <a:ea typeface="思源宋体 CN Light" panose="02020300000000000000" charset="-122"/>
                <a:cs typeface="思源宋体 CN Light" panose="02020300000000000000" charset="-122"/>
              </a:rPr>
              <a:t>驾龄：</a:t>
            </a:r>
            <a:r>
              <a:rPr lang="en-US" altLang="zh-CN" sz="1200" dirty="0">
                <a:latin typeface="思源宋体 CN Light" panose="02020300000000000000" charset="-122"/>
                <a:ea typeface="思源宋体 CN Light" panose="02020300000000000000" charset="-122"/>
                <a:cs typeface="思源宋体 CN Light" panose="02020300000000000000" charset="-122"/>
              </a:rPr>
              <a:t>5</a:t>
            </a:r>
            <a:r>
              <a:rPr lang="zh-CN" altLang="en-US" sz="1200" dirty="0">
                <a:latin typeface="思源宋体 CN Light" panose="02020300000000000000" charset="-122"/>
                <a:ea typeface="思源宋体 CN Light" panose="02020300000000000000" charset="-122"/>
                <a:cs typeface="思源宋体 CN Light" panose="02020300000000000000" charset="-122"/>
              </a:rPr>
              <a:t>年</a:t>
            </a:r>
            <a:r>
              <a:rPr lang="en-US" altLang="zh-CN" sz="1200" dirty="0">
                <a:latin typeface="思源宋体 CN Light" panose="02020300000000000000" charset="-122"/>
                <a:ea typeface="思源宋体 CN Light" panose="02020300000000000000" charset="-122"/>
                <a:cs typeface="思源宋体 CN Light" panose="02020300000000000000" charset="-122"/>
              </a:rPr>
              <a:t>+</a:t>
            </a:r>
            <a:endParaRPr lang="zh-CN" altLang="en-US" sz="1200" dirty="0">
              <a:latin typeface="思源宋体 CN Light" panose="02020300000000000000" charset="-122"/>
              <a:ea typeface="思源宋体 CN Light" panose="02020300000000000000" charset="-122"/>
              <a:cs typeface="思源宋体 CN Light" panose="02020300000000000000" charset="-122"/>
            </a:endParaRPr>
          </a:p>
          <a:p>
            <a:pPr algn="ctr" fontAlgn="auto">
              <a:lnSpc>
                <a:spcPct val="150000"/>
              </a:lnSpc>
            </a:pPr>
            <a:r>
              <a:rPr lang="zh-CN" altLang="en-US" sz="1200" dirty="0">
                <a:latin typeface="思源宋体 CN Light" panose="02020300000000000000" charset="-122"/>
                <a:ea typeface="思源宋体 CN Light" panose="02020300000000000000" charset="-122"/>
                <a:cs typeface="思源宋体 CN Light" panose="02020300000000000000" charset="-122"/>
              </a:rPr>
              <a:t>工作：经常出差</a:t>
            </a:r>
          </a:p>
          <a:p>
            <a:pPr algn="ctr" fontAlgn="auto">
              <a:lnSpc>
                <a:spcPct val="150000"/>
              </a:lnSpc>
            </a:pPr>
            <a:endParaRPr lang="en-US" altLang="zh-CN" sz="1200" dirty="0">
              <a:latin typeface="思源宋体 CN Light" panose="02020300000000000000" charset="-122"/>
              <a:ea typeface="思源宋体 CN Light" panose="02020300000000000000" charset="-122"/>
              <a:cs typeface="思源宋体 CN Light" panose="02020300000000000000" charset="-122"/>
            </a:endParaRPr>
          </a:p>
        </p:txBody>
      </p:sp>
      <p:sp>
        <p:nvSpPr>
          <p:cNvPr id="32" name="文本框 31">
            <a:extLst>
              <a:ext uri="{FF2B5EF4-FFF2-40B4-BE49-F238E27FC236}">
                <a16:creationId xmlns:a16="http://schemas.microsoft.com/office/drawing/2014/main" id="{A2F2E46C-00E6-46F3-BD69-F9BDC0C1571E}"/>
              </a:ext>
            </a:extLst>
          </p:cNvPr>
          <p:cNvSpPr txBox="1"/>
          <p:nvPr/>
        </p:nvSpPr>
        <p:spPr>
          <a:xfrm>
            <a:off x="9063128" y="4222104"/>
            <a:ext cx="3257206" cy="1023742"/>
          </a:xfrm>
          <a:prstGeom prst="rect">
            <a:avLst/>
          </a:prstGeom>
          <a:noFill/>
        </p:spPr>
        <p:txBody>
          <a:bodyPr wrap="square" rtlCol="0">
            <a:spAutoFit/>
          </a:bodyPr>
          <a:lstStyle/>
          <a:p>
            <a:pPr algn="ctr" fontAlgn="auto">
              <a:lnSpc>
                <a:spcPct val="150000"/>
              </a:lnSpc>
            </a:pPr>
            <a:r>
              <a:rPr sz="1400" dirty="0" err="1">
                <a:latin typeface="思源宋体 CN Medium" panose="02020500000000000000" charset="-122"/>
                <a:ea typeface="思源宋体 CN Medium" panose="02020500000000000000" charset="-122"/>
                <a:cs typeface="思源宋体 CN Medium" panose="02020500000000000000" charset="-122"/>
              </a:rPr>
              <a:t>希望</a:t>
            </a:r>
            <a:r>
              <a:rPr lang="zh-CN" sz="1400" dirty="0">
                <a:latin typeface="思源宋体 CN Medium" panose="02020500000000000000" charset="-122"/>
                <a:ea typeface="思源宋体 CN Medium" panose="02020500000000000000" charset="-122"/>
                <a:cs typeface="思源宋体 CN Medium" panose="02020500000000000000" charset="-122"/>
              </a:rPr>
              <a:t>保留一部分</a:t>
            </a:r>
            <a:r>
              <a:rPr sz="1400" dirty="0" err="1">
                <a:latin typeface="思源宋体 CN Medium" panose="02020500000000000000" charset="-122"/>
                <a:ea typeface="思源宋体 CN Medium" panose="02020500000000000000" charset="-122"/>
                <a:cs typeface="思源宋体 CN Medium" panose="02020500000000000000" charset="-122"/>
              </a:rPr>
              <a:t>物理</a:t>
            </a:r>
            <a:r>
              <a:rPr lang="zh-CN" sz="1400" dirty="0">
                <a:latin typeface="思源宋体 CN Medium" panose="02020500000000000000" charset="-122"/>
                <a:ea typeface="思源宋体 CN Medium" panose="02020500000000000000" charset="-122"/>
                <a:cs typeface="思源宋体 CN Medium" panose="02020500000000000000" charset="-122"/>
              </a:rPr>
              <a:t>操控按键</a:t>
            </a:r>
          </a:p>
          <a:p>
            <a:pPr algn="ctr" fontAlgn="auto">
              <a:lnSpc>
                <a:spcPct val="150000"/>
              </a:lnSpc>
            </a:pPr>
            <a:r>
              <a:rPr sz="1400" dirty="0" err="1">
                <a:latin typeface="思源宋体 CN Medium" panose="02020500000000000000" charset="-122"/>
                <a:ea typeface="思源宋体 CN Medium" panose="02020500000000000000" charset="-122"/>
                <a:cs typeface="思源宋体 CN Medium" panose="02020500000000000000" charset="-122"/>
                <a:sym typeface="+mn-ea"/>
              </a:rPr>
              <a:t>希望</a:t>
            </a:r>
            <a:r>
              <a:rPr sz="1400" dirty="0" err="1">
                <a:latin typeface="思源宋体 CN Medium" panose="02020500000000000000" charset="-122"/>
                <a:ea typeface="思源宋体 CN Medium" panose="02020500000000000000" charset="-122"/>
                <a:cs typeface="思源宋体 CN Medium" panose="02020500000000000000" charset="-122"/>
              </a:rPr>
              <a:t>可以实时检测</a:t>
            </a:r>
            <a:r>
              <a:rPr lang="zh-CN" sz="1400" dirty="0">
                <a:latin typeface="思源宋体 CN Medium" panose="02020500000000000000" charset="-122"/>
                <a:ea typeface="思源宋体 CN Medium" panose="02020500000000000000" charset="-122"/>
                <a:cs typeface="思源宋体 CN Medium" panose="02020500000000000000" charset="-122"/>
              </a:rPr>
              <a:t>车辆</a:t>
            </a:r>
            <a:r>
              <a:rPr sz="1400" dirty="0" err="1">
                <a:latin typeface="思源宋体 CN Medium" panose="02020500000000000000" charset="-122"/>
                <a:ea typeface="思源宋体 CN Medium" panose="02020500000000000000" charset="-122"/>
                <a:cs typeface="思源宋体 CN Medium" panose="02020500000000000000" charset="-122"/>
              </a:rPr>
              <a:t>的状态并</a:t>
            </a:r>
            <a:r>
              <a:rPr lang="zh-CN" sz="1400" dirty="0">
                <a:latin typeface="思源宋体 CN Medium" panose="02020500000000000000" charset="-122"/>
                <a:ea typeface="思源宋体 CN Medium" panose="02020500000000000000" charset="-122"/>
                <a:cs typeface="思源宋体 CN Medium" panose="02020500000000000000" charset="-122"/>
              </a:rPr>
              <a:t>提前</a:t>
            </a:r>
            <a:r>
              <a:rPr sz="1400" dirty="0" err="1">
                <a:latin typeface="思源宋体 CN Medium" panose="02020500000000000000" charset="-122"/>
                <a:ea typeface="思源宋体 CN Medium" panose="02020500000000000000" charset="-122"/>
                <a:cs typeface="思源宋体 CN Medium" panose="02020500000000000000" charset="-122"/>
              </a:rPr>
              <a:t>联系售后</a:t>
            </a:r>
            <a:endParaRPr sz="1400" dirty="0">
              <a:latin typeface="思源宋体 CN Medium" panose="02020500000000000000" charset="-122"/>
              <a:ea typeface="思源宋体 CN Medium" panose="02020500000000000000" charset="-122"/>
              <a:cs typeface="思源宋体 CN Medium" panose="02020500000000000000" charset="-122"/>
            </a:endParaRPr>
          </a:p>
        </p:txBody>
      </p:sp>
      <p:sp>
        <p:nvSpPr>
          <p:cNvPr id="33" name="标题 1">
            <a:extLst>
              <a:ext uri="{FF2B5EF4-FFF2-40B4-BE49-F238E27FC236}">
                <a16:creationId xmlns:a16="http://schemas.microsoft.com/office/drawing/2014/main" id="{6537E0E4-077C-42C3-9477-C3CEAD594E23}"/>
              </a:ext>
            </a:extLst>
          </p:cNvPr>
          <p:cNvSpPr>
            <a:spLocks noGrp="1"/>
          </p:cNvSpPr>
          <p:nvPr/>
        </p:nvSpPr>
        <p:spPr>
          <a:xfrm>
            <a:off x="11040383" y="472605"/>
            <a:ext cx="1801801" cy="703748"/>
          </a:xfrm>
          <a:prstGeom prst="rect">
            <a:avLst/>
          </a:prstGeom>
        </p:spPr>
        <p:txBody>
          <a:bodyPr vert="horz" lIns="90000" tIns="46800" rIns="90000" bIns="46800" rtlCol="0" anchor="ctr" anchorCtr="0">
            <a:no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2400" dirty="0">
                <a:solidFill>
                  <a:schemeClr val="tx1"/>
                </a:solidFill>
                <a:latin typeface="思源宋体 CN Medium" panose="02020500000000000000" charset="-122"/>
                <a:ea typeface="思源宋体 CN Medium" panose="02020500000000000000" charset="-122"/>
                <a:cs typeface="思源宋体 CN Medium" panose="02020500000000000000" charset="-122"/>
              </a:rPr>
              <a:t>用户访谈</a:t>
            </a:r>
          </a:p>
        </p:txBody>
      </p:sp>
      <p:sp>
        <p:nvSpPr>
          <p:cNvPr id="34" name="椭圆 33">
            <a:extLst>
              <a:ext uri="{FF2B5EF4-FFF2-40B4-BE49-F238E27FC236}">
                <a16:creationId xmlns:a16="http://schemas.microsoft.com/office/drawing/2014/main" id="{2B0ED281-6F05-4DA8-9A0D-4B9F4AD57431}"/>
              </a:ext>
            </a:extLst>
          </p:cNvPr>
          <p:cNvSpPr/>
          <p:nvPr/>
        </p:nvSpPr>
        <p:spPr>
          <a:xfrm>
            <a:off x="12772591" y="692716"/>
            <a:ext cx="263525" cy="2635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D9E276A-E1DA-4E51-822C-A19E7D2F59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6277" y="1722475"/>
            <a:ext cx="1575834" cy="1575834"/>
          </a:xfrm>
          <a:prstGeom prst="rect">
            <a:avLst/>
          </a:prstGeom>
        </p:spPr>
      </p:pic>
      <p:pic>
        <p:nvPicPr>
          <p:cNvPr id="8" name="图片 7">
            <a:extLst>
              <a:ext uri="{FF2B5EF4-FFF2-40B4-BE49-F238E27FC236}">
                <a16:creationId xmlns:a16="http://schemas.microsoft.com/office/drawing/2014/main" id="{735B90D3-F601-43F9-871E-5DE5C375D5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02122" y="1641623"/>
            <a:ext cx="1575834" cy="1575834"/>
          </a:xfrm>
          <a:prstGeom prst="rect">
            <a:avLst/>
          </a:prstGeom>
        </p:spPr>
      </p:pic>
      <p:pic>
        <p:nvPicPr>
          <p:cNvPr id="13" name="图片 12">
            <a:extLst>
              <a:ext uri="{FF2B5EF4-FFF2-40B4-BE49-F238E27FC236}">
                <a16:creationId xmlns:a16="http://schemas.microsoft.com/office/drawing/2014/main" id="{0FAA39BA-9DA5-48F8-90C1-316367D539A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4892" y="1722475"/>
            <a:ext cx="1575834" cy="1575834"/>
          </a:xfrm>
          <a:prstGeom prst="rect">
            <a:avLst/>
          </a:prstGeom>
        </p:spPr>
      </p:pic>
      <p:pic>
        <p:nvPicPr>
          <p:cNvPr id="15" name="图片 14">
            <a:extLst>
              <a:ext uri="{FF2B5EF4-FFF2-40B4-BE49-F238E27FC236}">
                <a16:creationId xmlns:a16="http://schemas.microsoft.com/office/drawing/2014/main" id="{EC891596-D563-455A-9BB6-E04FC86FBD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23507" y="1722475"/>
            <a:ext cx="1575834" cy="1575834"/>
          </a:xfrm>
          <a:prstGeom prst="rect">
            <a:avLst/>
          </a:prstGeom>
        </p:spPr>
      </p:pic>
      <p:sp>
        <p:nvSpPr>
          <p:cNvPr id="29" name="文本框 28">
            <a:extLst>
              <a:ext uri="{FF2B5EF4-FFF2-40B4-BE49-F238E27FC236}">
                <a16:creationId xmlns:a16="http://schemas.microsoft.com/office/drawing/2014/main" id="{0D1EE80D-08D8-4FE7-A5A6-CD5D5C6024C8}"/>
              </a:ext>
            </a:extLst>
          </p:cNvPr>
          <p:cNvSpPr txBox="1"/>
          <p:nvPr/>
        </p:nvSpPr>
        <p:spPr>
          <a:xfrm>
            <a:off x="1172521" y="3419475"/>
            <a:ext cx="2563345" cy="1346522"/>
          </a:xfrm>
          <a:prstGeom prst="rect">
            <a:avLst/>
          </a:prstGeom>
          <a:noFill/>
        </p:spPr>
        <p:txBody>
          <a:bodyPr wrap="square" rtlCol="0">
            <a:spAutoFit/>
          </a:bodyPr>
          <a:lstStyle/>
          <a:p>
            <a:pPr algn="ctr" fontAlgn="auto">
              <a:lnSpc>
                <a:spcPct val="150000"/>
              </a:lnSpc>
            </a:pPr>
            <a:r>
              <a:rPr lang="en-US" altLang="zh-CN" sz="1400" dirty="0" err="1">
                <a:ea typeface="思源宋体 CN Medium" panose="02020500000000000000" charset="-122"/>
              </a:rPr>
              <a:t>上班</a:t>
            </a:r>
            <a:r>
              <a:rPr lang="zh-CN" altLang="en-US" sz="1400" dirty="0">
                <a:ea typeface="思源宋体 CN Medium" panose="02020500000000000000" charset="-122"/>
              </a:rPr>
              <a:t>族，</a:t>
            </a:r>
            <a:r>
              <a:rPr lang="en-US" altLang="zh-CN" sz="1400" dirty="0" err="1">
                <a:ea typeface="思源宋体 CN Medium" panose="02020500000000000000" charset="-122"/>
              </a:rPr>
              <a:t>节假日会与对象开车去自驾游，会带家人</a:t>
            </a:r>
            <a:r>
              <a:rPr lang="zh-CN" altLang="en-US" sz="1400" b="1" dirty="0">
                <a:ea typeface="思源宋体 CN Medium" panose="02020500000000000000" charset="-122"/>
              </a:rPr>
              <a:t>自驾游</a:t>
            </a:r>
            <a:r>
              <a:rPr lang="en-US" altLang="zh-CN" sz="1400" dirty="0">
                <a:ea typeface="思源宋体 CN Medium" panose="02020500000000000000" charset="-122"/>
              </a:rPr>
              <a:t>，</a:t>
            </a:r>
            <a:r>
              <a:rPr lang="zh-CN" altLang="en-US" sz="1400" dirty="0">
                <a:ea typeface="思源宋体 CN Medium" panose="02020500000000000000" charset="-122"/>
              </a:rPr>
              <a:t>所居城市</a:t>
            </a:r>
            <a:r>
              <a:rPr lang="en-US" altLang="zh-CN" sz="1400" dirty="0" err="1">
                <a:ea typeface="思源宋体 CN Medium" panose="02020500000000000000" charset="-122"/>
              </a:rPr>
              <a:t>昼夜温差相差大，车内</a:t>
            </a:r>
            <a:r>
              <a:rPr lang="en-US" altLang="zh-CN" sz="1400" b="1" dirty="0" err="1">
                <a:ea typeface="思源宋体 CN Medium" panose="02020500000000000000" charset="-122"/>
              </a:rPr>
              <a:t>温度</a:t>
            </a:r>
            <a:r>
              <a:rPr lang="en-US" altLang="zh-CN" sz="1400" dirty="0" err="1">
                <a:ea typeface="思源宋体 CN Medium" panose="02020500000000000000" charset="-122"/>
              </a:rPr>
              <a:t>不好</a:t>
            </a:r>
            <a:r>
              <a:rPr lang="en-US" altLang="zh-CN" sz="1400" b="1" dirty="0" err="1">
                <a:ea typeface="思源宋体 CN Medium" panose="02020500000000000000" charset="-122"/>
              </a:rPr>
              <a:t>调节</a:t>
            </a:r>
            <a:r>
              <a:rPr lang="en-US" altLang="zh-CN" sz="1400" dirty="0">
                <a:ea typeface="思源宋体 CN Medium" panose="02020500000000000000" charset="-122"/>
              </a:rPr>
              <a:t>。</a:t>
            </a:r>
            <a:endParaRPr sz="1400" dirty="0">
              <a:ea typeface="思源宋体 CN Medium" panose="02020500000000000000" charset="-122"/>
            </a:endParaRPr>
          </a:p>
        </p:txBody>
      </p:sp>
      <p:sp>
        <p:nvSpPr>
          <p:cNvPr id="30" name="文本框 29">
            <a:extLst>
              <a:ext uri="{FF2B5EF4-FFF2-40B4-BE49-F238E27FC236}">
                <a16:creationId xmlns:a16="http://schemas.microsoft.com/office/drawing/2014/main" id="{72945A3B-6E13-45B3-B1C8-D26CCCCC2D0C}"/>
              </a:ext>
            </a:extLst>
          </p:cNvPr>
          <p:cNvSpPr txBox="1"/>
          <p:nvPr/>
        </p:nvSpPr>
        <p:spPr>
          <a:xfrm>
            <a:off x="4051136" y="3419475"/>
            <a:ext cx="2563345" cy="1669688"/>
          </a:xfrm>
          <a:prstGeom prst="rect">
            <a:avLst/>
          </a:prstGeom>
          <a:noFill/>
        </p:spPr>
        <p:txBody>
          <a:bodyPr wrap="square" rtlCol="0">
            <a:spAutoFit/>
          </a:bodyPr>
          <a:lstStyle/>
          <a:p>
            <a:pPr algn="ctr" fontAlgn="auto">
              <a:lnSpc>
                <a:spcPct val="150000"/>
              </a:lnSpc>
            </a:pPr>
            <a:r>
              <a:rPr lang="zh-CN" altLang="en-US" sz="1400" dirty="0">
                <a:ea typeface="思源宋体 CN Medium" panose="02020500000000000000" charset="-122"/>
              </a:rPr>
              <a:t>儿子</a:t>
            </a:r>
            <a:r>
              <a:rPr lang="en-US" altLang="zh-CN" sz="1400" dirty="0" err="1">
                <a:ea typeface="思源宋体 CN Medium" panose="02020500000000000000" charset="-122"/>
              </a:rPr>
              <a:t>上高中，由父母接送。夫妻俩通常一起上下班，一个人开车，周末和节假日经常</a:t>
            </a:r>
            <a:r>
              <a:rPr lang="en-US" altLang="zh-CN" sz="1400" b="1" dirty="0" err="1">
                <a:ea typeface="思源宋体 CN Medium" panose="02020500000000000000" charset="-122"/>
              </a:rPr>
              <a:t>全家</a:t>
            </a:r>
            <a:r>
              <a:rPr lang="en-US" altLang="zh-CN" sz="1400" dirty="0" err="1">
                <a:ea typeface="思源宋体 CN Medium" panose="02020500000000000000" charset="-122"/>
              </a:rPr>
              <a:t>在市区里吃喝玩乐或</a:t>
            </a:r>
            <a:r>
              <a:rPr lang="en-US" altLang="zh-CN" sz="1400" b="1" dirty="0" err="1">
                <a:ea typeface="思源宋体 CN Medium" panose="02020500000000000000" charset="-122"/>
              </a:rPr>
              <a:t>远途自驾游</a:t>
            </a:r>
            <a:r>
              <a:rPr lang="en-US" altLang="zh-CN" sz="1400" dirty="0">
                <a:ea typeface="思源宋体 CN Medium" panose="02020500000000000000" charset="-122"/>
              </a:rPr>
              <a:t>。</a:t>
            </a:r>
            <a:endParaRPr lang="zh-CN" altLang="en-US" sz="1400" dirty="0">
              <a:ea typeface="思源宋体 CN Medium" panose="02020500000000000000" charset="-122"/>
            </a:endParaRPr>
          </a:p>
        </p:txBody>
      </p:sp>
      <p:sp>
        <p:nvSpPr>
          <p:cNvPr id="31" name="文本框 30">
            <a:extLst>
              <a:ext uri="{FF2B5EF4-FFF2-40B4-BE49-F238E27FC236}">
                <a16:creationId xmlns:a16="http://schemas.microsoft.com/office/drawing/2014/main" id="{555D898F-7414-431F-8690-9B10EFF12E97}"/>
              </a:ext>
            </a:extLst>
          </p:cNvPr>
          <p:cNvSpPr txBox="1"/>
          <p:nvPr/>
        </p:nvSpPr>
        <p:spPr>
          <a:xfrm>
            <a:off x="6929751" y="3419475"/>
            <a:ext cx="2563345" cy="1670073"/>
          </a:xfrm>
          <a:prstGeom prst="rect">
            <a:avLst/>
          </a:prstGeom>
          <a:noFill/>
        </p:spPr>
        <p:txBody>
          <a:bodyPr wrap="square" rtlCol="0">
            <a:spAutoFit/>
          </a:bodyPr>
          <a:lstStyle/>
          <a:p>
            <a:pPr algn="ctr" fontAlgn="auto">
              <a:lnSpc>
                <a:spcPct val="150000"/>
              </a:lnSpc>
            </a:pPr>
            <a:r>
              <a:rPr lang="en-US" altLang="zh-CN" sz="1400" dirty="0" err="1">
                <a:ea typeface="思源宋体 CN Medium" panose="02020500000000000000" charset="-122"/>
              </a:rPr>
              <a:t>女儿尚小</a:t>
            </a:r>
            <a:r>
              <a:rPr lang="en-US" altLang="zh-CN" sz="1400" dirty="0">
                <a:ea typeface="思源宋体 CN Medium" panose="02020500000000000000" charset="-122"/>
              </a:rPr>
              <a:t>，</a:t>
            </a:r>
            <a:r>
              <a:rPr lang="zh-CN" altLang="en-US" sz="1400" dirty="0">
                <a:ea typeface="思源宋体 CN Medium" panose="02020500000000000000" charset="-122"/>
              </a:rPr>
              <a:t>自己</a:t>
            </a:r>
            <a:r>
              <a:rPr lang="en-US" altLang="zh-CN" sz="1400" dirty="0">
                <a:ea typeface="思源宋体 CN Medium" panose="02020500000000000000" charset="-122"/>
              </a:rPr>
              <a:t>每</a:t>
            </a:r>
            <a:r>
              <a:rPr lang="zh-CN" altLang="en-US" sz="1400" b="1" dirty="0">
                <a:ea typeface="思源宋体 CN Medium" panose="02020500000000000000" charset="-122"/>
              </a:rPr>
              <a:t>自驾通勤</a:t>
            </a:r>
            <a:r>
              <a:rPr lang="zh-CN" altLang="en-US" sz="1400" dirty="0">
                <a:ea typeface="思源宋体 CN Medium" panose="02020500000000000000" charset="-122"/>
              </a:rPr>
              <a:t>，花费时间较长</a:t>
            </a:r>
            <a:r>
              <a:rPr lang="en-US" altLang="zh-CN" sz="1400" dirty="0">
                <a:ea typeface="思源宋体 CN Medium" panose="02020500000000000000" charset="-122"/>
              </a:rPr>
              <a:t>。</a:t>
            </a:r>
            <a:r>
              <a:rPr lang="en-US" altLang="zh-CN" sz="1400" dirty="0" err="1">
                <a:ea typeface="思源宋体 CN Medium" panose="02020500000000000000" charset="-122"/>
              </a:rPr>
              <a:t>周末需要</a:t>
            </a:r>
            <a:r>
              <a:rPr lang="en-US" altLang="zh-CN" sz="1400" b="1" dirty="0" err="1">
                <a:ea typeface="思源宋体 CN Medium" panose="02020500000000000000" charset="-122"/>
              </a:rPr>
              <a:t>带妻子和孩子</a:t>
            </a:r>
            <a:r>
              <a:rPr lang="en-US" altLang="zh-CN" sz="1400" dirty="0" err="1">
                <a:ea typeface="思源宋体 CN Medium" panose="02020500000000000000" charset="-122"/>
              </a:rPr>
              <a:t>出去游玩散心</a:t>
            </a:r>
            <a:r>
              <a:rPr lang="en-US" altLang="zh-CN" sz="1400" dirty="0">
                <a:ea typeface="思源宋体 CN Medium" panose="02020500000000000000" charset="-122"/>
              </a:rPr>
              <a:t>， </a:t>
            </a:r>
            <a:r>
              <a:rPr lang="en-US" altLang="zh-CN" sz="1400" dirty="0" err="1">
                <a:ea typeface="思源宋体 CN Medium" panose="02020500000000000000" charset="-122"/>
              </a:rPr>
              <a:t>偶尔会驾车去野钓。每逢节假日会想要回老家</a:t>
            </a:r>
            <a:r>
              <a:rPr lang="zh-CN" altLang="en-US" sz="1400" dirty="0">
                <a:ea typeface="思源宋体 CN Medium" panose="02020500000000000000" charset="-122"/>
              </a:rPr>
              <a:t>。</a:t>
            </a:r>
            <a:endParaRPr sz="1400" dirty="0">
              <a:latin typeface="思源宋体 CN Medium" panose="02020500000000000000" charset="-122"/>
              <a:ea typeface="思源宋体 CN Medium" panose="02020500000000000000" charset="-122"/>
              <a:cs typeface="思源宋体 CN Medium" panose="02020500000000000000" charset="-122"/>
            </a:endParaRPr>
          </a:p>
        </p:txBody>
      </p:sp>
      <p:sp>
        <p:nvSpPr>
          <p:cNvPr id="32" name="文本框 31">
            <a:extLst>
              <a:ext uri="{FF2B5EF4-FFF2-40B4-BE49-F238E27FC236}">
                <a16:creationId xmlns:a16="http://schemas.microsoft.com/office/drawing/2014/main" id="{E10B5402-053E-4CD2-941B-8C5CD28046F9}"/>
              </a:ext>
            </a:extLst>
          </p:cNvPr>
          <p:cNvSpPr txBox="1"/>
          <p:nvPr/>
        </p:nvSpPr>
        <p:spPr>
          <a:xfrm>
            <a:off x="9808366" y="3419475"/>
            <a:ext cx="2563345" cy="1346522"/>
          </a:xfrm>
          <a:prstGeom prst="rect">
            <a:avLst/>
          </a:prstGeom>
          <a:noFill/>
        </p:spPr>
        <p:txBody>
          <a:bodyPr wrap="square" rtlCol="0">
            <a:spAutoFit/>
          </a:bodyPr>
          <a:lstStyle/>
          <a:p>
            <a:pPr algn="ctr" fontAlgn="auto">
              <a:lnSpc>
                <a:spcPct val="150000"/>
              </a:lnSpc>
            </a:pPr>
            <a:r>
              <a:rPr lang="en-US" altLang="zh-CN" sz="1400" dirty="0" err="1">
                <a:ea typeface="思源宋体 CN Medium" panose="02020500000000000000" charset="-122"/>
              </a:rPr>
              <a:t>更倾向</a:t>
            </a:r>
            <a:r>
              <a:rPr lang="zh-CN" altLang="en-US" sz="1400" dirty="0">
                <a:ea typeface="思源宋体 CN Medium" panose="02020500000000000000" charset="-122"/>
              </a:rPr>
              <a:t>于</a:t>
            </a:r>
            <a:r>
              <a:rPr lang="en-US" altLang="zh-CN" sz="1400" b="1" dirty="0" err="1">
                <a:ea typeface="思源宋体 CN Medium" panose="02020500000000000000" charset="-122"/>
              </a:rPr>
              <a:t>开车通勤</a:t>
            </a:r>
            <a:r>
              <a:rPr lang="zh-CN" altLang="en-US" sz="1400" dirty="0">
                <a:ea typeface="思源宋体 CN Medium" panose="02020500000000000000" charset="-122"/>
              </a:rPr>
              <a:t>，</a:t>
            </a:r>
            <a:r>
              <a:rPr lang="en-US" altLang="zh-CN" sz="1400" dirty="0" err="1">
                <a:ea typeface="思源宋体 CN Medium" panose="02020500000000000000" charset="-122"/>
              </a:rPr>
              <a:t>周末和节假日，经常和男友一起外出旅行</a:t>
            </a:r>
            <a:r>
              <a:rPr lang="en-US" altLang="zh-CN" sz="1400" dirty="0">
                <a:ea typeface="思源宋体 CN Medium" panose="02020500000000000000" charset="-122"/>
              </a:rPr>
              <a:t>。</a:t>
            </a:r>
            <a:r>
              <a:rPr lang="zh-CN" altLang="en-US" sz="1400" dirty="0">
                <a:ea typeface="思源宋体 CN Medium" panose="02020500000000000000" charset="-122"/>
              </a:rPr>
              <a:t>并且表示</a:t>
            </a:r>
            <a:r>
              <a:rPr lang="en-US" altLang="zh-CN" sz="1400" dirty="0" err="1">
                <a:ea typeface="思源宋体 CN Medium" panose="02020500000000000000" charset="-122"/>
              </a:rPr>
              <a:t>如果未来买了车，会想</a:t>
            </a:r>
            <a:r>
              <a:rPr lang="en-US" altLang="zh-CN" sz="1400" b="1" dirty="0" err="1">
                <a:ea typeface="思源宋体 CN Medium" panose="02020500000000000000" charset="-122"/>
              </a:rPr>
              <a:t>自驾游</a:t>
            </a:r>
            <a:r>
              <a:rPr lang="en-US" altLang="zh-CN" sz="1400" dirty="0">
                <a:ea typeface="思源宋体 CN Medium" panose="02020500000000000000" charset="-122"/>
              </a:rPr>
              <a:t>。</a:t>
            </a:r>
            <a:endParaRPr sz="1400" dirty="0">
              <a:ea typeface="思源宋体 CN Medium" panose="02020500000000000000" charset="-122"/>
            </a:endParaRPr>
          </a:p>
        </p:txBody>
      </p:sp>
      <p:sp>
        <p:nvSpPr>
          <p:cNvPr id="33" name="标题 1">
            <a:extLst>
              <a:ext uri="{FF2B5EF4-FFF2-40B4-BE49-F238E27FC236}">
                <a16:creationId xmlns:a16="http://schemas.microsoft.com/office/drawing/2014/main" id="{DCA51947-DC3D-4994-ABA7-E6DEA9932823}"/>
              </a:ext>
            </a:extLst>
          </p:cNvPr>
          <p:cNvSpPr>
            <a:spLocks noGrp="1"/>
          </p:cNvSpPr>
          <p:nvPr/>
        </p:nvSpPr>
        <p:spPr>
          <a:xfrm>
            <a:off x="11040383" y="472605"/>
            <a:ext cx="1801801" cy="703748"/>
          </a:xfrm>
          <a:prstGeom prst="rect">
            <a:avLst/>
          </a:prstGeom>
        </p:spPr>
        <p:txBody>
          <a:bodyPr vert="horz" lIns="90000" tIns="46800" rIns="90000" bIns="46800" rtlCol="0" anchor="ctr" anchorCtr="0">
            <a:no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2400" dirty="0">
                <a:solidFill>
                  <a:schemeClr val="tx1"/>
                </a:solidFill>
                <a:latin typeface="思源宋体 CN Medium" panose="02020500000000000000" charset="-122"/>
                <a:ea typeface="思源宋体 CN Medium" panose="02020500000000000000" charset="-122"/>
                <a:cs typeface="思源宋体 CN Medium" panose="02020500000000000000" charset="-122"/>
              </a:rPr>
              <a:t>用户画像</a:t>
            </a:r>
          </a:p>
        </p:txBody>
      </p:sp>
      <p:sp>
        <p:nvSpPr>
          <p:cNvPr id="34" name="椭圆 33">
            <a:extLst>
              <a:ext uri="{FF2B5EF4-FFF2-40B4-BE49-F238E27FC236}">
                <a16:creationId xmlns:a16="http://schemas.microsoft.com/office/drawing/2014/main" id="{75B110C1-653A-4846-895B-D445D22D6342}"/>
              </a:ext>
            </a:extLst>
          </p:cNvPr>
          <p:cNvSpPr/>
          <p:nvPr/>
        </p:nvSpPr>
        <p:spPr>
          <a:xfrm>
            <a:off x="12772591" y="692716"/>
            <a:ext cx="263525" cy="2635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图片 4" descr="e268a41b20ba74f2c99182231a6bbb1a"/>
          <p:cNvPicPr>
            <a:picLocks noChangeAspect="1"/>
          </p:cNvPicPr>
          <p:nvPr/>
        </p:nvPicPr>
        <p:blipFill>
          <a:blip r:embed="rId3">
            <a:clrChange>
              <a:clrFrom>
                <a:srgbClr val="FFFFFF">
                  <a:alpha val="100000"/>
                </a:srgbClr>
              </a:clrFrom>
              <a:clrTo>
                <a:srgbClr val="FFFFFF">
                  <a:alpha val="100000"/>
                  <a:alpha val="0"/>
                </a:srgbClr>
              </a:clrTo>
            </a:clrChange>
            <a:biLevel thresh="50000"/>
          </a:blip>
          <a:stretch>
            <a:fillRect/>
          </a:stretch>
        </p:blipFill>
        <p:spPr>
          <a:xfrm>
            <a:off x="6369685" y="7002018"/>
            <a:ext cx="680720" cy="680720"/>
          </a:xfrm>
          <a:prstGeom prst="rect">
            <a:avLst/>
          </a:prstGeom>
          <a:noFill/>
        </p:spPr>
      </p:pic>
      <p:sp>
        <p:nvSpPr>
          <p:cNvPr id="6" name="标题 1">
            <a:extLst>
              <a:ext uri="{FF2B5EF4-FFF2-40B4-BE49-F238E27FC236}">
                <a16:creationId xmlns:a16="http://schemas.microsoft.com/office/drawing/2014/main" id="{D8BCFD18-A4D2-49C1-AAB7-B97D036C17AD}"/>
              </a:ext>
            </a:extLst>
          </p:cNvPr>
          <p:cNvSpPr txBox="1">
            <a:spLocks/>
          </p:cNvSpPr>
          <p:nvPr/>
        </p:nvSpPr>
        <p:spPr>
          <a:xfrm>
            <a:off x="2791354" y="3743938"/>
            <a:ext cx="2089325" cy="703748"/>
          </a:xfrm>
          <a:prstGeom prst="rect">
            <a:avLst/>
          </a:prstGeom>
        </p:spPr>
        <p:txBody>
          <a:bodyPr vert="horz" lIns="90000" tIns="46800" rIns="90000" bIns="46800" rtlCol="0" anchor="ctr" anchorCtr="0">
            <a:no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2400" dirty="0">
                <a:solidFill>
                  <a:schemeClr val="bg1"/>
                </a:solidFill>
                <a:latin typeface="思源宋体 CN Medium" panose="02020500000000000000" charset="-122"/>
                <a:ea typeface="思源宋体 CN Medium" panose="02020500000000000000" charset="-122"/>
                <a:cs typeface="思源宋体 CN Medium" panose="02020500000000000000" charset="-122"/>
              </a:rPr>
              <a:t>文化</a:t>
            </a:r>
          </a:p>
        </p:txBody>
      </p:sp>
      <p:sp>
        <p:nvSpPr>
          <p:cNvPr id="8" name="标题 1">
            <a:extLst>
              <a:ext uri="{FF2B5EF4-FFF2-40B4-BE49-F238E27FC236}">
                <a16:creationId xmlns:a16="http://schemas.microsoft.com/office/drawing/2014/main" id="{249F845B-D0CF-4BA3-8ACF-FE31F1115760}"/>
              </a:ext>
            </a:extLst>
          </p:cNvPr>
          <p:cNvSpPr txBox="1">
            <a:spLocks/>
          </p:cNvSpPr>
          <p:nvPr/>
        </p:nvSpPr>
        <p:spPr>
          <a:xfrm>
            <a:off x="8713933" y="3738463"/>
            <a:ext cx="2089325" cy="703748"/>
          </a:xfrm>
          <a:prstGeom prst="rect">
            <a:avLst/>
          </a:prstGeom>
        </p:spPr>
        <p:txBody>
          <a:bodyPr vert="horz" lIns="90000" tIns="46800" rIns="90000" bIns="46800" rtlCol="0" anchor="ctr" anchorCtr="0">
            <a:no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2400" dirty="0">
                <a:solidFill>
                  <a:schemeClr val="bg1"/>
                </a:solidFill>
                <a:latin typeface="思源宋体 CN Medium" panose="02020500000000000000" charset="-122"/>
                <a:ea typeface="思源宋体 CN Medium" panose="02020500000000000000" charset="-122"/>
                <a:cs typeface="思源宋体 CN Medium" panose="02020500000000000000" charset="-122"/>
              </a:rPr>
              <a:t>娱乐</a:t>
            </a:r>
          </a:p>
        </p:txBody>
      </p:sp>
      <p:pic>
        <p:nvPicPr>
          <p:cNvPr id="9" name="图片 8">
            <a:extLst>
              <a:ext uri="{FF2B5EF4-FFF2-40B4-BE49-F238E27FC236}">
                <a16:creationId xmlns:a16="http://schemas.microsoft.com/office/drawing/2014/main" id="{FBB053CF-9819-4546-A7D2-D2896A398A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7634" y="1964009"/>
            <a:ext cx="1591676" cy="1591676"/>
          </a:xfrm>
          <a:prstGeom prst="rect">
            <a:avLst/>
          </a:prstGeom>
        </p:spPr>
      </p:pic>
      <p:pic>
        <p:nvPicPr>
          <p:cNvPr id="11" name="图片 10">
            <a:extLst>
              <a:ext uri="{FF2B5EF4-FFF2-40B4-BE49-F238E27FC236}">
                <a16:creationId xmlns:a16="http://schemas.microsoft.com/office/drawing/2014/main" id="{57357F21-CC77-4CA9-9DB2-A812DB6B62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0179" y="1964009"/>
            <a:ext cx="1591676" cy="1591676"/>
          </a:xfrm>
          <a:prstGeom prst="rect">
            <a:avLst/>
          </a:prstGeom>
        </p:spPr>
      </p:pic>
      <p:sp>
        <p:nvSpPr>
          <p:cNvPr id="13" name="标题 1">
            <a:extLst>
              <a:ext uri="{FF2B5EF4-FFF2-40B4-BE49-F238E27FC236}">
                <a16:creationId xmlns:a16="http://schemas.microsoft.com/office/drawing/2014/main" id="{7E186D86-85BB-4373-8C06-22BD171DCB6F}"/>
              </a:ext>
            </a:extLst>
          </p:cNvPr>
          <p:cNvSpPr txBox="1">
            <a:spLocks/>
          </p:cNvSpPr>
          <p:nvPr/>
        </p:nvSpPr>
        <p:spPr>
          <a:xfrm>
            <a:off x="2070117" y="4624990"/>
            <a:ext cx="3531800" cy="703748"/>
          </a:xfrm>
          <a:prstGeom prst="rect">
            <a:avLst/>
          </a:prstGeom>
        </p:spPr>
        <p:txBody>
          <a:bodyPr vert="horz" lIns="90000" tIns="46800" rIns="90000" bIns="46800" rtlCol="0" anchor="ctr" anchorCtr="0">
            <a:no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100" dirty="0">
                <a:solidFill>
                  <a:schemeClr val="bg1"/>
                </a:solidFill>
                <a:latin typeface="思源宋体 CN Medium" panose="02020500000000000000" charset="-122"/>
                <a:ea typeface="思源宋体 CN Medium" panose="02020500000000000000" charset="-122"/>
                <a:cs typeface="思源宋体 CN Medium" panose="02020500000000000000" charset="-122"/>
              </a:rPr>
              <a:t>标志性建筑物自动识别</a:t>
            </a:r>
            <a:endParaRPr lang="en-US" altLang="zh-CN" sz="1100" dirty="0">
              <a:solidFill>
                <a:schemeClr val="bg1"/>
              </a:solidFill>
              <a:latin typeface="思源宋体 CN Medium" panose="02020500000000000000" charset="-122"/>
              <a:ea typeface="思源宋体 CN Medium" panose="02020500000000000000" charset="-122"/>
              <a:cs typeface="思源宋体 CN Medium" panose="02020500000000000000" charset="-122"/>
            </a:endParaRPr>
          </a:p>
          <a:p>
            <a:pPr algn="ctr"/>
            <a:r>
              <a:rPr lang="zh-CN" altLang="en-US" sz="1100" dirty="0">
                <a:solidFill>
                  <a:schemeClr val="bg1"/>
                </a:solidFill>
                <a:latin typeface="思源宋体 CN Medium" panose="02020500000000000000" charset="-122"/>
                <a:ea typeface="思源宋体 CN Medium" panose="02020500000000000000" charset="-122"/>
                <a:cs typeface="思源宋体 CN Medium" panose="02020500000000000000" charset="-122"/>
              </a:rPr>
              <a:t>附近景点美食推荐</a:t>
            </a:r>
          </a:p>
          <a:p>
            <a:pPr algn="ctr"/>
            <a:endParaRPr lang="zh-CN" altLang="en-US" sz="1100" dirty="0">
              <a:solidFill>
                <a:schemeClr val="bg1"/>
              </a:solidFill>
              <a:latin typeface="思源宋体 CN Medium" panose="02020500000000000000" charset="-122"/>
              <a:ea typeface="思源宋体 CN Medium" panose="02020500000000000000" charset="-122"/>
              <a:cs typeface="思源宋体 CN Medium" panose="02020500000000000000" charset="-122"/>
            </a:endParaRPr>
          </a:p>
        </p:txBody>
      </p:sp>
      <p:sp>
        <p:nvSpPr>
          <p:cNvPr id="15" name="标题 1">
            <a:extLst>
              <a:ext uri="{FF2B5EF4-FFF2-40B4-BE49-F238E27FC236}">
                <a16:creationId xmlns:a16="http://schemas.microsoft.com/office/drawing/2014/main" id="{15E89B27-AE01-4B41-8F64-46C8DEA9D9BD}"/>
              </a:ext>
            </a:extLst>
          </p:cNvPr>
          <p:cNvSpPr txBox="1">
            <a:spLocks/>
          </p:cNvSpPr>
          <p:nvPr/>
        </p:nvSpPr>
        <p:spPr>
          <a:xfrm>
            <a:off x="7992696" y="4624990"/>
            <a:ext cx="3531800" cy="703748"/>
          </a:xfrm>
          <a:prstGeom prst="rect">
            <a:avLst/>
          </a:prstGeom>
        </p:spPr>
        <p:txBody>
          <a:bodyPr vert="horz" lIns="90000" tIns="46800" rIns="90000" bIns="46800" rtlCol="0" anchor="ctr" anchorCtr="0">
            <a:no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100" dirty="0">
                <a:solidFill>
                  <a:schemeClr val="bg1"/>
                </a:solidFill>
                <a:latin typeface="思源宋体 CN Medium" panose="02020500000000000000" charset="-122"/>
                <a:ea typeface="思源宋体 CN Medium" panose="02020500000000000000" charset="-122"/>
                <a:cs typeface="思源宋体 CN Medium" panose="02020500000000000000" charset="-122"/>
              </a:rPr>
              <a:t>车内娱乐宠物</a:t>
            </a:r>
            <a:endParaRPr lang="en-US" altLang="zh-CN" sz="1100" dirty="0">
              <a:solidFill>
                <a:schemeClr val="bg1"/>
              </a:solidFill>
              <a:latin typeface="思源宋体 CN Medium" panose="02020500000000000000" charset="-122"/>
              <a:ea typeface="思源宋体 CN Medium" panose="02020500000000000000" charset="-122"/>
              <a:cs typeface="思源宋体 CN Medium" panose="02020500000000000000" charset="-122"/>
            </a:endParaRPr>
          </a:p>
          <a:p>
            <a:pPr algn="ctr"/>
            <a:r>
              <a:rPr lang="zh-CN" altLang="en-US" sz="1100" dirty="0">
                <a:solidFill>
                  <a:schemeClr val="bg1"/>
                </a:solidFill>
                <a:latin typeface="思源宋体 CN Medium" panose="02020500000000000000" charset="-122"/>
                <a:ea typeface="思源宋体 CN Medium" panose="02020500000000000000" charset="-122"/>
                <a:cs typeface="思源宋体 CN Medium" panose="02020500000000000000" charset="-122"/>
              </a:rPr>
              <a:t>丰富生活的快乐体验</a:t>
            </a:r>
          </a:p>
        </p:txBody>
      </p:sp>
    </p:spTree>
    <p:custDataLst>
      <p:tags r:id="rId1"/>
    </p:custDataLst>
    <p:extLst>
      <p:ext uri="{BB962C8B-B14F-4D97-AF65-F5344CB8AC3E}">
        <p14:creationId xmlns:p14="http://schemas.microsoft.com/office/powerpoint/2010/main" val="2784200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1" name="图片 100"/>
          <p:cNvPicPr/>
          <p:nvPr/>
        </p:nvPicPr>
        <p:blipFill>
          <a:blip r:embed="rId3">
            <a:alphaModFix amt="19000"/>
          </a:blip>
          <a:stretch>
            <a:fillRect/>
          </a:stretch>
        </p:blipFill>
        <p:spPr>
          <a:xfrm>
            <a:off x="678003" y="-469619"/>
            <a:ext cx="12505561" cy="7778188"/>
          </a:xfrm>
          <a:prstGeom prst="rect">
            <a:avLst/>
          </a:prstGeom>
          <a:noFill/>
          <a:ln w="9525">
            <a:noFill/>
          </a:ln>
        </p:spPr>
      </p:pic>
      <p:sp>
        <p:nvSpPr>
          <p:cNvPr id="21" name="内容占位符 2"/>
          <p:cNvSpPr>
            <a:spLocks noGrp="1"/>
          </p:cNvSpPr>
          <p:nvPr/>
        </p:nvSpPr>
        <p:spPr>
          <a:xfrm>
            <a:off x="4164831" y="1990611"/>
            <a:ext cx="5349822" cy="672680"/>
          </a:xfrm>
          <a:prstGeom prst="rect">
            <a:avLst/>
          </a:prstGeom>
          <a:noFill/>
          <a:ln w="9525">
            <a:noFill/>
          </a:ln>
        </p:spPr>
        <p:txBody>
          <a:bodyPr anchor="t" anchorCtr="0"/>
          <a:lstStyle/>
          <a:p>
            <a:pPr algn="ctr">
              <a:lnSpc>
                <a:spcPct val="150000"/>
              </a:lnSpc>
              <a:spcBef>
                <a:spcPct val="20000"/>
              </a:spcBef>
            </a:pPr>
            <a:r>
              <a:rPr lang="zh-CN" altLang="en-US" sz="2400" spc="1000" dirty="0">
                <a:solidFill>
                  <a:schemeClr val="bg1"/>
                </a:solidFill>
                <a:uFillTx/>
                <a:latin typeface="思源宋体 CN Heavy" panose="02020900000000000000" charset="-122"/>
                <a:ea typeface="思源宋体 CN Heavy" panose="02020900000000000000" charset="-122"/>
              </a:rPr>
              <a:t>为</a:t>
            </a:r>
            <a:r>
              <a:rPr lang="zh-CN" altLang="en-US" sz="2400" spc="1000" dirty="0">
                <a:solidFill>
                  <a:schemeClr val="accent1">
                    <a:lumMod val="75000"/>
                  </a:schemeClr>
                </a:solidFill>
                <a:uFillTx/>
                <a:latin typeface="思源宋体 CN Heavy" panose="02020900000000000000" charset="-122"/>
                <a:ea typeface="思源宋体 CN Heavy" panose="02020900000000000000" charset="-122"/>
              </a:rPr>
              <a:t>家</a:t>
            </a:r>
            <a:r>
              <a:rPr lang="zh-CN" altLang="en-US" sz="2400" spc="1000" dirty="0">
                <a:solidFill>
                  <a:schemeClr val="bg1"/>
                </a:solidFill>
                <a:uFillTx/>
                <a:latin typeface="思源宋体 CN Heavy" panose="02020900000000000000" charset="-122"/>
                <a:ea typeface="思源宋体 CN Heavy" panose="02020900000000000000" charset="-122"/>
              </a:rPr>
              <a:t>而生</a:t>
            </a:r>
            <a:r>
              <a:rPr lang="en-US" altLang="zh-CN" sz="2400" spc="1000" dirty="0">
                <a:solidFill>
                  <a:schemeClr val="bg1"/>
                </a:solidFill>
                <a:uFillTx/>
                <a:latin typeface="思源宋体 CN Heavy" panose="02020900000000000000" charset="-122"/>
                <a:ea typeface="思源宋体 CN Heavy" panose="02020900000000000000" charset="-122"/>
              </a:rPr>
              <a:t>  </a:t>
            </a:r>
            <a:r>
              <a:rPr lang="zh-CN" altLang="en-US" sz="2400" spc="1000" dirty="0">
                <a:solidFill>
                  <a:schemeClr val="bg1"/>
                </a:solidFill>
                <a:uFillTx/>
                <a:latin typeface="思源宋体 CN Heavy" panose="02020900000000000000" charset="-122"/>
                <a:ea typeface="思源宋体 CN Heavy" panose="02020900000000000000" charset="-122"/>
              </a:rPr>
              <a:t>为</a:t>
            </a:r>
            <a:r>
              <a:rPr lang="zh-CN" altLang="en-US" sz="2400" spc="1000" dirty="0">
                <a:solidFill>
                  <a:srgbClr val="FF0000"/>
                </a:solidFill>
                <a:uFillTx/>
                <a:latin typeface="思源宋体 CN Heavy" panose="02020900000000000000" charset="-122"/>
                <a:ea typeface="思源宋体 CN Heavy" panose="02020900000000000000" charset="-122"/>
              </a:rPr>
              <a:t>爱</a:t>
            </a:r>
            <a:r>
              <a:rPr lang="zh-CN" altLang="en-US" sz="2400" spc="1000" dirty="0">
                <a:solidFill>
                  <a:schemeClr val="bg1"/>
                </a:solidFill>
                <a:uFillTx/>
                <a:latin typeface="思源宋体 CN Heavy" panose="02020900000000000000" charset="-122"/>
                <a:ea typeface="思源宋体 CN Heavy" panose="02020900000000000000" charset="-122"/>
              </a:rPr>
              <a:t>而行</a:t>
            </a:r>
          </a:p>
        </p:txBody>
      </p:sp>
      <p:sp>
        <p:nvSpPr>
          <p:cNvPr id="10" name="文本框 9">
            <a:extLst>
              <a:ext uri="{FF2B5EF4-FFF2-40B4-BE49-F238E27FC236}">
                <a16:creationId xmlns:a16="http://schemas.microsoft.com/office/drawing/2014/main" id="{7F7E5BA1-09E3-4429-81E4-1553A9ADC6F3}"/>
              </a:ext>
            </a:extLst>
          </p:cNvPr>
          <p:cNvSpPr txBox="1"/>
          <p:nvPr/>
        </p:nvSpPr>
        <p:spPr>
          <a:xfrm>
            <a:off x="2463743" y="2759576"/>
            <a:ext cx="8751997" cy="2639312"/>
          </a:xfrm>
          <a:prstGeom prst="rect">
            <a:avLst/>
          </a:prstGeom>
          <a:noFill/>
        </p:spPr>
        <p:txBody>
          <a:bodyPr wrap="square">
            <a:spAutoFit/>
          </a:bodyPr>
          <a:lstStyle/>
          <a:p>
            <a:pPr marL="0" indent="0" algn="ctr" defTabSz="914400">
              <a:lnSpc>
                <a:spcPct val="150000"/>
              </a:lnSpc>
            </a:pPr>
            <a:r>
              <a:rPr lang="zh-CN" altLang="en-US" sz="1600" dirty="0">
                <a:solidFill>
                  <a:schemeClr val="bg1"/>
                </a:solidFill>
                <a:latin typeface="思源黑体 CN Light" panose="020B0300000000000000" pitchFamily="34" charset="-122"/>
                <a:ea typeface="思源黑体 CN Light" panose="020B0300000000000000" pitchFamily="34" charset="-122"/>
              </a:rPr>
              <a:t>智能座舱 在逐渐成为人们的第三生活空间</a:t>
            </a:r>
            <a:endParaRPr lang="en-US" altLang="zh-CN" sz="1600" dirty="0">
              <a:solidFill>
                <a:schemeClr val="bg1"/>
              </a:solidFill>
              <a:latin typeface="思源黑体 CN Light" panose="020B0300000000000000" pitchFamily="34" charset="-122"/>
              <a:ea typeface="思源黑体 CN Light" panose="020B0300000000000000" pitchFamily="34" charset="-122"/>
            </a:endParaRPr>
          </a:p>
          <a:p>
            <a:pPr marL="0" indent="0" algn="ctr" defTabSz="914400">
              <a:lnSpc>
                <a:spcPct val="150000"/>
              </a:lnSpc>
            </a:pPr>
            <a:r>
              <a:rPr lang="zh-CN" altLang="en-US" sz="1600" dirty="0">
                <a:solidFill>
                  <a:schemeClr val="bg1"/>
                </a:solidFill>
                <a:latin typeface="思源黑体 CN Light" panose="020B0300000000000000" pitchFamily="34" charset="-122"/>
                <a:ea typeface="思源黑体 CN Light" panose="020B0300000000000000" pitchFamily="34" charset="-122"/>
              </a:rPr>
              <a:t>我们希望座舱能够给予人们以 家 的感觉</a:t>
            </a:r>
            <a:endParaRPr lang="en-US" altLang="zh-CN" sz="1600" dirty="0">
              <a:solidFill>
                <a:schemeClr val="bg1"/>
              </a:solidFill>
              <a:latin typeface="思源黑体 CN Light" panose="020B0300000000000000" pitchFamily="34" charset="-122"/>
              <a:ea typeface="思源黑体 CN Light" panose="020B0300000000000000" pitchFamily="34" charset="-122"/>
            </a:endParaRPr>
          </a:p>
          <a:p>
            <a:pPr marL="0" indent="0" algn="ctr" defTabSz="914400">
              <a:lnSpc>
                <a:spcPct val="150000"/>
              </a:lnSpc>
            </a:pPr>
            <a:r>
              <a:rPr lang="zh-CN" altLang="en-US" sz="1600" dirty="0">
                <a:solidFill>
                  <a:schemeClr val="bg1"/>
                </a:solidFill>
                <a:latin typeface="思源黑体 CN Light" panose="020B0300000000000000" pitchFamily="34" charset="-122"/>
                <a:ea typeface="思源黑体 CN Light" panose="020B0300000000000000" pitchFamily="34" charset="-122"/>
              </a:rPr>
              <a:t>让人们每一次出行</a:t>
            </a:r>
            <a:endParaRPr lang="en-US" altLang="zh-CN" sz="1600" dirty="0">
              <a:solidFill>
                <a:schemeClr val="bg1"/>
              </a:solidFill>
              <a:latin typeface="思源黑体 CN Light" panose="020B0300000000000000" pitchFamily="34" charset="-122"/>
              <a:ea typeface="思源黑体 CN Light" panose="020B0300000000000000" pitchFamily="34" charset="-122"/>
            </a:endParaRPr>
          </a:p>
          <a:p>
            <a:pPr marL="0" indent="0" algn="ctr" defTabSz="914400">
              <a:lnSpc>
                <a:spcPct val="150000"/>
              </a:lnSpc>
            </a:pPr>
            <a:r>
              <a:rPr lang="zh-CN" altLang="en-US" sz="1600" dirty="0">
                <a:solidFill>
                  <a:schemeClr val="bg1"/>
                </a:solidFill>
                <a:latin typeface="思源黑体 CN Light" panose="020B0300000000000000" pitchFamily="34" charset="-122"/>
                <a:ea typeface="思源黑体 CN Light" panose="020B0300000000000000" pitchFamily="34" charset="-122"/>
              </a:rPr>
              <a:t>都可以感受到乐趣和温馨</a:t>
            </a:r>
            <a:endParaRPr lang="en-US" altLang="zh-CN" sz="1600" dirty="0">
              <a:solidFill>
                <a:schemeClr val="bg1"/>
              </a:solidFill>
              <a:latin typeface="思源黑体 CN Light" panose="020B0300000000000000" pitchFamily="34" charset="-122"/>
              <a:ea typeface="思源黑体 CN Light" panose="020B0300000000000000" pitchFamily="34" charset="-122"/>
            </a:endParaRPr>
          </a:p>
          <a:p>
            <a:pPr marL="0" indent="0" algn="ctr" defTabSz="914400">
              <a:lnSpc>
                <a:spcPct val="150000"/>
              </a:lnSpc>
            </a:pPr>
            <a:r>
              <a:rPr lang="zh-CN" altLang="en-US" sz="1600" dirty="0">
                <a:solidFill>
                  <a:schemeClr val="bg1"/>
                </a:solidFill>
                <a:latin typeface="思源黑体 CN Light" panose="020B0300000000000000" pitchFamily="34" charset="-122"/>
                <a:ea typeface="思源黑体 CN Light" panose="020B0300000000000000" pitchFamily="34" charset="-122"/>
              </a:rPr>
              <a:t>每一次出行</a:t>
            </a:r>
            <a:endParaRPr lang="en-US" altLang="zh-CN" sz="1600" dirty="0">
              <a:solidFill>
                <a:schemeClr val="bg1"/>
              </a:solidFill>
              <a:latin typeface="思源黑体 CN Light" panose="020B0300000000000000" pitchFamily="34" charset="-122"/>
              <a:ea typeface="思源黑体 CN Light" panose="020B0300000000000000" pitchFamily="34" charset="-122"/>
            </a:endParaRPr>
          </a:p>
          <a:p>
            <a:pPr marL="0" indent="0" algn="ctr" defTabSz="914400">
              <a:lnSpc>
                <a:spcPct val="150000"/>
              </a:lnSpc>
            </a:pPr>
            <a:r>
              <a:rPr lang="zh-CN" altLang="en-US" sz="1600" dirty="0">
                <a:solidFill>
                  <a:schemeClr val="bg1"/>
                </a:solidFill>
                <a:latin typeface="思源黑体 CN Light" panose="020B0300000000000000" pitchFamily="34" charset="-122"/>
                <a:ea typeface="思源黑体 CN Light" panose="020B0300000000000000" pitchFamily="34" charset="-122"/>
              </a:rPr>
              <a:t>都可以给人们浪漫的惊喜</a:t>
            </a:r>
            <a:endParaRPr lang="en-US" altLang="zh-CN" sz="1600" dirty="0">
              <a:solidFill>
                <a:schemeClr val="bg1"/>
              </a:solidFill>
              <a:latin typeface="思源黑体 CN Light" panose="020B0300000000000000" pitchFamily="34" charset="-122"/>
              <a:ea typeface="思源黑体 CN Light" panose="020B0300000000000000" pitchFamily="34" charset="-122"/>
            </a:endParaRPr>
          </a:p>
          <a:p>
            <a:pPr marL="0" indent="0" algn="ctr" defTabSz="914400">
              <a:lnSpc>
                <a:spcPct val="150000"/>
              </a:lnSpc>
            </a:pPr>
            <a:r>
              <a:rPr lang="zh-CN" altLang="en-US" sz="1600" dirty="0">
                <a:solidFill>
                  <a:schemeClr val="bg1"/>
                </a:solidFill>
                <a:latin typeface="思源黑体 CN Light" panose="020B0300000000000000" pitchFamily="34" charset="-122"/>
                <a:ea typeface="思源黑体 CN Light" panose="020B0300000000000000" pitchFamily="34" charset="-122"/>
              </a:rPr>
              <a:t>一次更好的体会家与爱的深意</a:t>
            </a:r>
          </a:p>
        </p:txBody>
      </p:sp>
    </p:spTree>
    <p:custDataLst>
      <p:tags r:id="rId1"/>
    </p:custDataLst>
    <p:extLst>
      <p:ext uri="{BB962C8B-B14F-4D97-AF65-F5344CB8AC3E}">
        <p14:creationId xmlns:p14="http://schemas.microsoft.com/office/powerpoint/2010/main" val="63318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5AD03B6-E17B-4308-A9FF-EEE5AAAAF8F1}"/>
              </a:ext>
            </a:extLst>
          </p:cNvPr>
          <p:cNvSpPr txBox="1"/>
          <p:nvPr/>
        </p:nvSpPr>
        <p:spPr>
          <a:xfrm>
            <a:off x="3195282" y="2703231"/>
            <a:ext cx="5663656" cy="2154436"/>
          </a:xfrm>
          <a:prstGeom prst="rect">
            <a:avLst/>
          </a:prstGeom>
          <a:noFill/>
        </p:spPr>
        <p:txBody>
          <a:bodyPr wrap="square">
            <a:spAutoFit/>
          </a:bodyPr>
          <a:lstStyle/>
          <a:p>
            <a:pPr lvl="0" indent="-342900">
              <a:spcBef>
                <a:spcPts val="600"/>
              </a:spcBef>
              <a:spcAft>
                <a:spcPts val="600"/>
              </a:spcAft>
              <a:buFont typeface="Arial" panose="020B0604020202020204" pitchFamily="34" charset="0"/>
              <a:buChar char="•"/>
            </a:pPr>
            <a:r>
              <a:rPr lang="en-US" altLang="zh-CN" sz="1400" dirty="0" err="1">
                <a:solidFill>
                  <a:schemeClr val="bg1"/>
                </a:solidFill>
              </a:rPr>
              <a:t>交互的过程不应该影响到司机</a:t>
            </a:r>
            <a:endParaRPr lang="zh-CN" altLang="zh-CN" sz="1400" dirty="0">
              <a:solidFill>
                <a:schemeClr val="bg1"/>
              </a:solidFill>
            </a:endParaRPr>
          </a:p>
          <a:p>
            <a:pPr lvl="0" indent="-342900">
              <a:spcBef>
                <a:spcPts val="600"/>
              </a:spcBef>
              <a:spcAft>
                <a:spcPts val="600"/>
              </a:spcAft>
              <a:buFont typeface="Arial" panose="020B0604020202020204" pitchFamily="34" charset="0"/>
              <a:buChar char="•"/>
            </a:pPr>
            <a:r>
              <a:rPr lang="en-US" altLang="zh-CN" sz="1400" dirty="0" err="1">
                <a:solidFill>
                  <a:schemeClr val="bg1"/>
                </a:solidFill>
              </a:rPr>
              <a:t>希望操作和视觉呈现的主体放在正前方，这样会更加舒适</a:t>
            </a:r>
            <a:endParaRPr lang="zh-CN" altLang="zh-CN" sz="1400" dirty="0">
              <a:solidFill>
                <a:schemeClr val="bg1"/>
              </a:solidFill>
            </a:endParaRPr>
          </a:p>
          <a:p>
            <a:pPr lvl="0" indent="-342900">
              <a:spcBef>
                <a:spcPts val="600"/>
              </a:spcBef>
              <a:spcAft>
                <a:spcPts val="600"/>
              </a:spcAft>
              <a:buFont typeface="Arial" panose="020B0604020202020204" pitchFamily="34" charset="0"/>
              <a:buChar char="•"/>
            </a:pPr>
            <a:r>
              <a:rPr lang="en-US" altLang="zh-CN" sz="1400" dirty="0" err="1">
                <a:solidFill>
                  <a:schemeClr val="bg1"/>
                </a:solidFill>
              </a:rPr>
              <a:t>旋转座椅在行车时需要确保其固定好</a:t>
            </a:r>
            <a:endParaRPr lang="en-US" altLang="zh-CN" sz="1400" dirty="0">
              <a:solidFill>
                <a:schemeClr val="bg1"/>
              </a:solidFill>
            </a:endParaRPr>
          </a:p>
          <a:p>
            <a:pPr indent="-342900">
              <a:spcBef>
                <a:spcPts val="600"/>
              </a:spcBef>
              <a:spcAft>
                <a:spcPts val="600"/>
              </a:spcAft>
              <a:buFont typeface="Arial" panose="020B0604020202020204" pitchFamily="34" charset="0"/>
              <a:buChar char="•"/>
            </a:pPr>
            <a:r>
              <a:rPr lang="en-US" altLang="zh-CN" sz="1400" dirty="0" err="1">
                <a:solidFill>
                  <a:schemeClr val="bg1"/>
                </a:solidFill>
              </a:rPr>
              <a:t>汽车后排的乘客乘车时常常无事可做，感到无聊</a:t>
            </a:r>
            <a:endParaRPr lang="zh-CN" altLang="zh-CN" sz="1400" dirty="0">
              <a:solidFill>
                <a:schemeClr val="bg1"/>
              </a:solidFill>
            </a:endParaRPr>
          </a:p>
          <a:p>
            <a:pPr indent="-342900">
              <a:spcBef>
                <a:spcPts val="600"/>
              </a:spcBef>
              <a:spcAft>
                <a:spcPts val="600"/>
              </a:spcAft>
              <a:buFont typeface="Arial" panose="020B0604020202020204" pitchFamily="34" charset="0"/>
              <a:buChar char="•"/>
            </a:pPr>
            <a:r>
              <a:rPr lang="en-US" altLang="zh-CN" sz="1400" dirty="0" err="1">
                <a:solidFill>
                  <a:schemeClr val="bg1"/>
                </a:solidFill>
              </a:rPr>
              <a:t>家用车的多位乘客之间需要建立共同的话题</a:t>
            </a:r>
            <a:endParaRPr lang="zh-CN" altLang="zh-CN" sz="1400" dirty="0">
              <a:solidFill>
                <a:schemeClr val="bg1"/>
              </a:solidFill>
            </a:endParaRPr>
          </a:p>
          <a:p>
            <a:pPr indent="-342900">
              <a:spcBef>
                <a:spcPts val="600"/>
              </a:spcBef>
              <a:spcAft>
                <a:spcPts val="600"/>
              </a:spcAft>
              <a:buFont typeface="Arial" panose="020B0604020202020204" pitchFamily="34" charset="0"/>
              <a:buChar char="•"/>
            </a:pPr>
            <a:r>
              <a:rPr lang="en-US" altLang="zh-CN" sz="1400" dirty="0" err="1">
                <a:solidFill>
                  <a:schemeClr val="bg1"/>
                </a:solidFill>
              </a:rPr>
              <a:t>车上过多的电子屏幕会引起不适</a:t>
            </a:r>
            <a:endParaRPr lang="zh-CN" altLang="zh-CN" sz="1400" dirty="0">
              <a:solidFill>
                <a:schemeClr val="bg1"/>
              </a:solidFill>
            </a:endParaRPr>
          </a:p>
        </p:txBody>
      </p:sp>
      <p:sp>
        <p:nvSpPr>
          <p:cNvPr id="7" name="椭圆 6">
            <a:extLst>
              <a:ext uri="{FF2B5EF4-FFF2-40B4-BE49-F238E27FC236}">
                <a16:creationId xmlns:a16="http://schemas.microsoft.com/office/drawing/2014/main" id="{CB5D282F-DBCB-4DDD-87E8-F2EE2CE38003}"/>
              </a:ext>
            </a:extLst>
          </p:cNvPr>
          <p:cNvSpPr/>
          <p:nvPr/>
        </p:nvSpPr>
        <p:spPr>
          <a:xfrm>
            <a:off x="536111" y="3263672"/>
            <a:ext cx="263525" cy="2635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8" name="文本框 7">
            <a:extLst>
              <a:ext uri="{FF2B5EF4-FFF2-40B4-BE49-F238E27FC236}">
                <a16:creationId xmlns:a16="http://schemas.microsoft.com/office/drawing/2014/main" id="{A5269C9F-56BB-45A1-81B6-047F665669DC}"/>
              </a:ext>
            </a:extLst>
          </p:cNvPr>
          <p:cNvSpPr txBox="1"/>
          <p:nvPr/>
        </p:nvSpPr>
        <p:spPr>
          <a:xfrm>
            <a:off x="979533" y="3219420"/>
            <a:ext cx="5663656" cy="400110"/>
          </a:xfrm>
          <a:prstGeom prst="rect">
            <a:avLst/>
          </a:prstGeom>
          <a:noFill/>
        </p:spPr>
        <p:txBody>
          <a:bodyPr wrap="square">
            <a:spAutoFit/>
          </a:bodyPr>
          <a:lstStyle/>
          <a:p>
            <a:pPr lvl="0">
              <a:spcBef>
                <a:spcPts val="600"/>
              </a:spcBef>
              <a:spcAft>
                <a:spcPts val="600"/>
              </a:spcAft>
            </a:pPr>
            <a:r>
              <a:rPr lang="zh-CN" altLang="en-US" sz="2000" b="1" dirty="0">
                <a:solidFill>
                  <a:schemeClr val="bg1"/>
                </a:solidFill>
              </a:rPr>
              <a:t>原型测试</a:t>
            </a:r>
            <a:endParaRPr lang="zh-CN" altLang="zh-CN" sz="2000" b="1" dirty="0">
              <a:solidFill>
                <a:schemeClr val="bg1"/>
              </a:solidFill>
            </a:endParaRPr>
          </a:p>
        </p:txBody>
      </p:sp>
      <p:pic>
        <p:nvPicPr>
          <p:cNvPr id="10" name="图片 9" descr="几个人在厨房里&#10;&#10;低可信度描述已自动生成">
            <a:extLst>
              <a:ext uri="{FF2B5EF4-FFF2-40B4-BE49-F238E27FC236}">
                <a16:creationId xmlns:a16="http://schemas.microsoft.com/office/drawing/2014/main" id="{177B60EA-81E9-4DD5-8F12-7366467E18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07880" y="2555002"/>
            <a:ext cx="3267857" cy="2450893"/>
          </a:xfrm>
          <a:prstGeom prst="rect">
            <a:avLst/>
          </a:prstGeom>
        </p:spPr>
      </p:pic>
    </p:spTree>
    <p:extLst>
      <p:ext uri="{BB962C8B-B14F-4D97-AF65-F5344CB8AC3E}">
        <p14:creationId xmlns:p14="http://schemas.microsoft.com/office/powerpoint/2010/main" val="356955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E916EC4-A433-471F-9B51-D8441BBCD255}"/>
              </a:ext>
            </a:extLst>
          </p:cNvPr>
          <p:cNvSpPr txBox="1"/>
          <p:nvPr/>
        </p:nvSpPr>
        <p:spPr>
          <a:xfrm>
            <a:off x="3466617" y="3127087"/>
            <a:ext cx="8987742" cy="584775"/>
          </a:xfrm>
          <a:prstGeom prst="rect">
            <a:avLst/>
          </a:prstGeom>
          <a:noFill/>
        </p:spPr>
        <p:txBody>
          <a:bodyPr wrap="square">
            <a:spAutoFit/>
          </a:bodyPr>
          <a:lstStyle/>
          <a:p>
            <a:pPr>
              <a:spcBef>
                <a:spcPts val="900"/>
              </a:spcBef>
              <a:spcAft>
                <a:spcPts val="900"/>
              </a:spcAft>
            </a:pPr>
            <a:r>
              <a:rPr lang="en-US" altLang="zh-CN" sz="1600" dirty="0">
                <a:solidFill>
                  <a:schemeClr val="bg1"/>
                </a:solidFill>
                <a:effectLst/>
                <a:latin typeface="思源黑体 CN Light" panose="020B0300000000000000" pitchFamily="34" charset="-122"/>
                <a:ea typeface="思源黑体 CN Light" panose="020B0300000000000000" pitchFamily="34" charset="-122"/>
                <a:cs typeface="Times New Roman" panose="02020603050405020304" pitchFamily="18" charset="0"/>
              </a:rPr>
              <a:t>针对</a:t>
            </a:r>
            <a:r>
              <a:rPr lang="en-US" altLang="zh-CN" sz="1600" b="1" dirty="0">
                <a:solidFill>
                  <a:schemeClr val="bg1"/>
                </a:solidFill>
                <a:effectLst/>
                <a:latin typeface="思源黑体 CN Light" panose="020B0300000000000000" pitchFamily="34" charset="-122"/>
                <a:ea typeface="思源黑体 CN Light" panose="020B0300000000000000" pitchFamily="34" charset="-122"/>
                <a:cs typeface="Times New Roman" panose="02020603050405020304" pitchFamily="18" charset="0"/>
              </a:rPr>
              <a:t>家用车用户群体</a:t>
            </a:r>
            <a:r>
              <a:rPr lang="en-US" altLang="zh-CN" sz="1600" dirty="0">
                <a:solidFill>
                  <a:schemeClr val="bg1"/>
                </a:solidFill>
                <a:effectLst/>
                <a:latin typeface="思源黑体 CN Light" panose="020B0300000000000000" pitchFamily="34" charset="-122"/>
                <a:ea typeface="思源黑体 CN Light" panose="020B0300000000000000" pitchFamily="34" charset="-122"/>
                <a:cs typeface="Times New Roman" panose="02020603050405020304" pitchFamily="18" charset="0"/>
              </a:rPr>
              <a:t>，从</a:t>
            </a:r>
            <a:r>
              <a:rPr lang="en-US" altLang="zh-CN" sz="1600" b="1" dirty="0">
                <a:solidFill>
                  <a:schemeClr val="bg1"/>
                </a:solidFill>
                <a:effectLst/>
                <a:latin typeface="思源黑体 CN Light" panose="020B0300000000000000" pitchFamily="34" charset="-122"/>
                <a:ea typeface="思源黑体 CN Light" panose="020B0300000000000000" pitchFamily="34" charset="-122"/>
                <a:cs typeface="Times New Roman" panose="02020603050405020304" pitchFamily="18" charset="0"/>
              </a:rPr>
              <a:t>汽车侧窗</a:t>
            </a:r>
            <a:r>
              <a:rPr lang="en-US" altLang="zh-CN" sz="1600" dirty="0">
                <a:solidFill>
                  <a:schemeClr val="bg1"/>
                </a:solidFill>
                <a:effectLst/>
                <a:latin typeface="思源黑体 CN Light" panose="020B0300000000000000" pitchFamily="34" charset="-122"/>
                <a:ea typeface="思源黑体 CN Light" panose="020B0300000000000000" pitchFamily="34" charset="-122"/>
                <a:cs typeface="Times New Roman" panose="02020603050405020304" pitchFamily="18" charset="0"/>
              </a:rPr>
              <a:t>入手，期望通过</a:t>
            </a:r>
            <a:r>
              <a:rPr lang="en-US" altLang="zh-CN" sz="1600" b="1" dirty="0">
                <a:solidFill>
                  <a:schemeClr val="bg1"/>
                </a:solidFill>
                <a:effectLst/>
                <a:latin typeface="思源黑体 CN Light" panose="020B0300000000000000" pitchFamily="34" charset="-122"/>
                <a:ea typeface="思源黑体 CN Light" panose="020B0300000000000000" pitchFamily="34" charset="-122"/>
                <a:cs typeface="Times New Roman" panose="02020603050405020304" pitchFamily="18" charset="0"/>
              </a:rPr>
              <a:t>拍照优化</a:t>
            </a:r>
            <a:r>
              <a:rPr lang="en-US" altLang="zh-CN" sz="1600" dirty="0">
                <a:solidFill>
                  <a:schemeClr val="bg1"/>
                </a:solidFill>
                <a:effectLst/>
                <a:latin typeface="思源黑体 CN Light" panose="020B0300000000000000" pitchFamily="34" charset="-122"/>
                <a:ea typeface="思源黑体 CN Light" panose="020B0300000000000000" pitchFamily="34" charset="-122"/>
                <a:cs typeface="Times New Roman" panose="02020603050405020304" pitchFamily="18" charset="0"/>
              </a:rPr>
              <a:t>、</a:t>
            </a:r>
            <a:r>
              <a:rPr lang="en-US" altLang="zh-CN" sz="1600" b="1" dirty="0">
                <a:solidFill>
                  <a:schemeClr val="bg1"/>
                </a:solidFill>
                <a:effectLst/>
                <a:latin typeface="思源黑体 CN Light" panose="020B0300000000000000" pitchFamily="34" charset="-122"/>
                <a:ea typeface="思源黑体 CN Light" panose="020B0300000000000000" pitchFamily="34" charset="-122"/>
                <a:cs typeface="Times New Roman" panose="02020603050405020304" pitchFamily="18" charset="0"/>
              </a:rPr>
              <a:t>智能识别</a:t>
            </a:r>
            <a:r>
              <a:rPr lang="en-US" altLang="zh-CN" sz="1600" dirty="0">
                <a:solidFill>
                  <a:schemeClr val="bg1"/>
                </a:solidFill>
                <a:effectLst/>
                <a:latin typeface="思源黑体 CN Light" panose="020B0300000000000000" pitchFamily="34" charset="-122"/>
                <a:ea typeface="思源黑体 CN Light" panose="020B0300000000000000" pitchFamily="34" charset="-122"/>
                <a:cs typeface="Times New Roman" panose="02020603050405020304" pitchFamily="18" charset="0"/>
              </a:rPr>
              <a:t>、</a:t>
            </a:r>
            <a:r>
              <a:rPr lang="en-US" altLang="zh-CN" sz="1600" b="1" dirty="0">
                <a:solidFill>
                  <a:schemeClr val="bg1"/>
                </a:solidFill>
                <a:effectLst/>
                <a:latin typeface="思源黑体 CN Light" panose="020B0300000000000000" pitchFamily="34" charset="-122"/>
                <a:ea typeface="思源黑体 CN Light" panose="020B0300000000000000" pitchFamily="34" charset="-122"/>
                <a:cs typeface="Times New Roman" panose="02020603050405020304" pitchFamily="18" charset="0"/>
              </a:rPr>
              <a:t>语音解说</a:t>
            </a:r>
            <a:r>
              <a:rPr lang="en-US" altLang="zh-CN" sz="1600" dirty="0">
                <a:solidFill>
                  <a:schemeClr val="bg1"/>
                </a:solidFill>
                <a:effectLst/>
                <a:latin typeface="思源黑体 CN Light" panose="020B0300000000000000" pitchFamily="34" charset="-122"/>
                <a:ea typeface="思源黑体 CN Light" panose="020B0300000000000000" pitchFamily="34" charset="-122"/>
                <a:cs typeface="Times New Roman" panose="02020603050405020304" pitchFamily="18" charset="0"/>
              </a:rPr>
              <a:t>等功能，建立</a:t>
            </a:r>
            <a:r>
              <a:rPr lang="en-US" altLang="zh-CN" sz="1600" b="1" dirty="0">
                <a:solidFill>
                  <a:schemeClr val="bg1"/>
                </a:solidFill>
                <a:effectLst/>
                <a:latin typeface="思源黑体 CN Light" panose="020B0300000000000000" pitchFamily="34" charset="-122"/>
                <a:ea typeface="思源黑体 CN Light" panose="020B0300000000000000" pitchFamily="34" charset="-122"/>
                <a:cs typeface="Times New Roman" panose="02020603050405020304" pitchFamily="18" charset="0"/>
              </a:rPr>
              <a:t>乘客间的共同话题</a:t>
            </a:r>
            <a:r>
              <a:rPr lang="en-US" altLang="zh-CN" sz="1600" dirty="0">
                <a:solidFill>
                  <a:schemeClr val="bg1"/>
                </a:solidFill>
                <a:effectLst/>
                <a:latin typeface="思源黑体 CN Light" panose="020B0300000000000000" pitchFamily="34" charset="-122"/>
                <a:ea typeface="思源黑体 CN Light" panose="020B0300000000000000" pitchFamily="34" charset="-122"/>
                <a:cs typeface="Times New Roman" panose="02020603050405020304" pitchFamily="18" charset="0"/>
              </a:rPr>
              <a:t>，从而达到</a:t>
            </a:r>
            <a:r>
              <a:rPr lang="en-US" altLang="zh-CN" sz="1600" b="1" dirty="0">
                <a:solidFill>
                  <a:schemeClr val="bg1"/>
                </a:solidFill>
                <a:effectLst/>
                <a:latin typeface="思源黑体 CN Light" panose="020B0300000000000000" pitchFamily="34" charset="-122"/>
                <a:ea typeface="思源黑体 CN Light" panose="020B0300000000000000" pitchFamily="34" charset="-122"/>
                <a:cs typeface="Times New Roman" panose="02020603050405020304" pitchFamily="18" charset="0"/>
              </a:rPr>
              <a:t>提升乘客乘车体验</a:t>
            </a:r>
            <a:r>
              <a:rPr lang="en-US" altLang="zh-CN" sz="1600" dirty="0">
                <a:solidFill>
                  <a:schemeClr val="bg1"/>
                </a:solidFill>
                <a:effectLst/>
                <a:latin typeface="思源黑体 CN Light" panose="020B0300000000000000" pitchFamily="34" charset="-122"/>
                <a:ea typeface="思源黑体 CN Light" panose="020B0300000000000000" pitchFamily="34" charset="-122"/>
                <a:cs typeface="Times New Roman" panose="02020603050405020304" pitchFamily="18" charset="0"/>
              </a:rPr>
              <a:t>的效果。</a:t>
            </a:r>
            <a:endParaRPr lang="zh-CN" altLang="zh-CN" sz="1600" dirty="0">
              <a:solidFill>
                <a:schemeClr val="bg1"/>
              </a:solidFill>
              <a:effectLst/>
              <a:latin typeface="思源黑体 CN Light" panose="020B0300000000000000" pitchFamily="34" charset="-122"/>
              <a:ea typeface="思源黑体 CN Light" panose="020B0300000000000000" pitchFamily="34" charset="-122"/>
              <a:cs typeface="Times New Roman" panose="02020603050405020304" pitchFamily="18" charset="0"/>
            </a:endParaRPr>
          </a:p>
        </p:txBody>
      </p:sp>
      <p:sp>
        <p:nvSpPr>
          <p:cNvPr id="6" name="标题 1">
            <a:extLst>
              <a:ext uri="{FF2B5EF4-FFF2-40B4-BE49-F238E27FC236}">
                <a16:creationId xmlns:a16="http://schemas.microsoft.com/office/drawing/2014/main" id="{F0F638CC-E0E9-4330-9207-51A83059D2C1}"/>
              </a:ext>
            </a:extLst>
          </p:cNvPr>
          <p:cNvSpPr>
            <a:spLocks noGrp="1"/>
          </p:cNvSpPr>
          <p:nvPr/>
        </p:nvSpPr>
        <p:spPr>
          <a:xfrm>
            <a:off x="954012" y="3008114"/>
            <a:ext cx="2018068" cy="703748"/>
          </a:xfrm>
          <a:prstGeom prst="rect">
            <a:avLst/>
          </a:prstGeom>
        </p:spPr>
        <p:txBody>
          <a:bodyPr vert="horz" lIns="90000" tIns="46800" rIns="90000" bIns="46800" rtlCol="0" anchor="ctr" anchorCtr="0">
            <a:no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2400" dirty="0">
                <a:solidFill>
                  <a:schemeClr val="bg1"/>
                </a:solidFill>
                <a:latin typeface="思源宋体 CN Medium" panose="02020500000000000000" charset="-122"/>
                <a:ea typeface="思源宋体 CN Medium" panose="02020500000000000000" charset="-122"/>
                <a:cs typeface="思源宋体 CN Medium" panose="02020500000000000000" charset="-122"/>
              </a:rPr>
              <a:t>产品定位</a:t>
            </a:r>
          </a:p>
        </p:txBody>
      </p:sp>
      <p:sp>
        <p:nvSpPr>
          <p:cNvPr id="7" name="椭圆 6">
            <a:extLst>
              <a:ext uri="{FF2B5EF4-FFF2-40B4-BE49-F238E27FC236}">
                <a16:creationId xmlns:a16="http://schemas.microsoft.com/office/drawing/2014/main" id="{C735847C-383F-434E-B41D-5C2522DC4D37}"/>
              </a:ext>
            </a:extLst>
          </p:cNvPr>
          <p:cNvSpPr/>
          <p:nvPr/>
        </p:nvSpPr>
        <p:spPr>
          <a:xfrm>
            <a:off x="690487" y="3228225"/>
            <a:ext cx="263525" cy="2635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13774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5860" y="2951858"/>
            <a:ext cx="12308532" cy="703748"/>
          </a:xfrm>
        </p:spPr>
        <p:txBody>
          <a:bodyPr>
            <a:norm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rPr>
              <a:t>技术实现</a:t>
            </a:r>
          </a:p>
        </p:txBody>
      </p:sp>
      <p:sp>
        <p:nvSpPr>
          <p:cNvPr id="4" name="椭圆 3"/>
          <p:cNvSpPr/>
          <p:nvPr/>
        </p:nvSpPr>
        <p:spPr>
          <a:xfrm>
            <a:off x="4750435" y="3171825"/>
            <a:ext cx="263525" cy="2635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4131173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6E116D79-A893-4D5E-B7EF-2F66419DF8ED}"/>
              </a:ext>
            </a:extLst>
          </p:cNvPr>
          <p:cNvSpPr txBox="1"/>
          <p:nvPr/>
        </p:nvSpPr>
        <p:spPr>
          <a:xfrm>
            <a:off x="3148155" y="2960161"/>
            <a:ext cx="4983313" cy="1384995"/>
          </a:xfrm>
          <a:prstGeom prst="rect">
            <a:avLst/>
          </a:prstGeom>
          <a:noFill/>
        </p:spPr>
        <p:txBody>
          <a:bodyPr wrap="square">
            <a:spAutoFit/>
          </a:bodyPr>
          <a:lstStyle/>
          <a:p>
            <a:r>
              <a:rPr lang="en-US" altLang="zh-CN" sz="1200" dirty="0">
                <a:solidFill>
                  <a:schemeClr val="bg1"/>
                </a:solidFill>
              </a:rPr>
              <a:t>1948</a:t>
            </a:r>
            <a:r>
              <a:rPr lang="zh-CN" altLang="en-US" sz="1200" dirty="0">
                <a:solidFill>
                  <a:schemeClr val="bg1"/>
                </a:solidFill>
              </a:rPr>
              <a:t>年，电影电视⼯程师协会（</a:t>
            </a:r>
            <a:r>
              <a:rPr lang="en-US" altLang="zh-CN" sz="1200" dirty="0">
                <a:solidFill>
                  <a:schemeClr val="bg1"/>
                </a:solidFill>
              </a:rPr>
              <a:t>SMPTE</a:t>
            </a:r>
            <a:r>
              <a:rPr lang="zh-CN" altLang="en-US" sz="1200" dirty="0">
                <a:solidFill>
                  <a:schemeClr val="bg1"/>
                </a:solidFill>
              </a:rPr>
              <a:t>）将⾼速摄影定义为拍摄速度每秒超过</a:t>
            </a:r>
            <a:r>
              <a:rPr lang="en-US" altLang="zh-CN" sz="1200" dirty="0">
                <a:solidFill>
                  <a:schemeClr val="bg1"/>
                </a:solidFill>
              </a:rPr>
              <a:t>128</a:t>
            </a:r>
            <a:r>
              <a:rPr lang="zh-CN" altLang="en-US" sz="1200" dirty="0">
                <a:solidFill>
                  <a:schemeClr val="bg1"/>
                </a:solidFill>
              </a:rPr>
              <a:t>帧，并且连续拍摄⾄少</a:t>
            </a:r>
            <a:r>
              <a:rPr lang="en-US" altLang="zh-CN" sz="1200" dirty="0">
                <a:solidFill>
                  <a:schemeClr val="bg1"/>
                </a:solidFill>
              </a:rPr>
              <a:t>3</a:t>
            </a:r>
            <a:r>
              <a:rPr lang="zh-CN" altLang="en-US" sz="1200" dirty="0">
                <a:solidFill>
                  <a:schemeClr val="bg1"/>
                </a:solidFill>
              </a:rPr>
              <a:t>帧。我们需要的⾼速摄影在汽⻋的⾏驶过程中，我们想要照⽚本身体现出运动的静⽌瞬间，尤其是减少运动模糊。所以我们选择的摄影设备需要具有敏感性良好的传感器或者⾮常快的频闪。</a:t>
            </a:r>
            <a:endParaRPr lang="en-US" altLang="zh-CN" sz="1200" dirty="0">
              <a:solidFill>
                <a:schemeClr val="bg1"/>
              </a:solidFill>
            </a:endParaRPr>
          </a:p>
          <a:p>
            <a:endParaRPr lang="en-US" altLang="zh-CN" sz="1200" dirty="0">
              <a:solidFill>
                <a:schemeClr val="bg1"/>
              </a:solidFill>
            </a:endParaRPr>
          </a:p>
          <a:p>
            <a:r>
              <a:rPr lang="zh-CN" altLang="en-US" sz="1200" dirty="0">
                <a:solidFill>
                  <a:schemeClr val="bg1"/>
                </a:solidFill>
              </a:rPr>
              <a:t>我们选择在⻋顶安装⼀个可以由我们遥控⽅向的⾼速摄像机。</a:t>
            </a:r>
          </a:p>
        </p:txBody>
      </p:sp>
      <p:grpSp>
        <p:nvGrpSpPr>
          <p:cNvPr id="6" name="组合 5">
            <a:extLst>
              <a:ext uri="{FF2B5EF4-FFF2-40B4-BE49-F238E27FC236}">
                <a16:creationId xmlns:a16="http://schemas.microsoft.com/office/drawing/2014/main" id="{9B9FE8F5-B8DC-4A3E-9C58-97C1C2C2B151}"/>
              </a:ext>
            </a:extLst>
          </p:cNvPr>
          <p:cNvGrpSpPr/>
          <p:nvPr/>
        </p:nvGrpSpPr>
        <p:grpSpPr>
          <a:xfrm>
            <a:off x="510099" y="3197019"/>
            <a:ext cx="2296857" cy="703748"/>
            <a:chOff x="-6646069" y="1727477"/>
            <a:chExt cx="2296857" cy="703748"/>
          </a:xfrm>
        </p:grpSpPr>
        <p:sp>
          <p:nvSpPr>
            <p:cNvPr id="10" name="椭圆 9">
              <a:extLst>
                <a:ext uri="{FF2B5EF4-FFF2-40B4-BE49-F238E27FC236}">
                  <a16:creationId xmlns:a16="http://schemas.microsoft.com/office/drawing/2014/main" id="{285FDF76-F044-4E33-8C53-F84D4A8D16D5}"/>
                </a:ext>
              </a:extLst>
            </p:cNvPr>
            <p:cNvSpPr/>
            <p:nvPr/>
          </p:nvSpPr>
          <p:spPr>
            <a:xfrm>
              <a:off x="-6646069" y="1975585"/>
              <a:ext cx="207532" cy="20753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标题 1">
              <a:extLst>
                <a:ext uri="{FF2B5EF4-FFF2-40B4-BE49-F238E27FC236}">
                  <a16:creationId xmlns:a16="http://schemas.microsoft.com/office/drawing/2014/main" id="{907D5909-BD43-4DEA-A7C4-B4008E831286}"/>
                </a:ext>
              </a:extLst>
            </p:cNvPr>
            <p:cNvSpPr txBox="1">
              <a:spLocks/>
            </p:cNvSpPr>
            <p:nvPr/>
          </p:nvSpPr>
          <p:spPr>
            <a:xfrm>
              <a:off x="-6438537" y="1727477"/>
              <a:ext cx="2089325" cy="703748"/>
            </a:xfrm>
            <a:prstGeom prst="rect">
              <a:avLst/>
            </a:prstGeom>
          </p:spPr>
          <p:txBody>
            <a:bodyPr vert="horz" lIns="90000" tIns="46800" rIns="90000" bIns="46800" rtlCol="0" anchor="ctr" anchorCtr="0">
              <a:no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800" b="0" dirty="0">
                  <a:solidFill>
                    <a:schemeClr val="bg1"/>
                  </a:solidFill>
                  <a:latin typeface="思源黑体 CN Medium" panose="020B0600000000000000" pitchFamily="34" charset="-122"/>
                  <a:ea typeface="思源黑体 CN Medium" panose="020B0600000000000000" pitchFamily="34" charset="-122"/>
                  <a:cs typeface="思源宋体 CN Medium" panose="02020500000000000000" charset="-122"/>
                </a:rPr>
                <a:t>高速摄影技术</a:t>
              </a:r>
            </a:p>
          </p:txBody>
        </p:sp>
      </p:grpSp>
      <p:pic>
        <p:nvPicPr>
          <p:cNvPr id="5" name="图片 4">
            <a:extLst>
              <a:ext uri="{FF2B5EF4-FFF2-40B4-BE49-F238E27FC236}">
                <a16:creationId xmlns:a16="http://schemas.microsoft.com/office/drawing/2014/main" id="{384A2F96-938B-4196-A9B6-71D713260E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6708" y="2417607"/>
            <a:ext cx="3966640" cy="2470104"/>
          </a:xfrm>
          <a:prstGeom prst="rect">
            <a:avLst/>
          </a:prstGeom>
        </p:spPr>
      </p:pic>
      <p:cxnSp>
        <p:nvCxnSpPr>
          <p:cNvPr id="7" name="直接连接符 6">
            <a:extLst>
              <a:ext uri="{FF2B5EF4-FFF2-40B4-BE49-F238E27FC236}">
                <a16:creationId xmlns:a16="http://schemas.microsoft.com/office/drawing/2014/main" id="{6EEC92C0-0B8B-4CAA-9FE4-4BCAAC32AD7A}"/>
              </a:ext>
            </a:extLst>
          </p:cNvPr>
          <p:cNvCxnSpPr>
            <a:cxnSpLocks/>
          </p:cNvCxnSpPr>
          <p:nvPr/>
        </p:nvCxnSpPr>
        <p:spPr>
          <a:xfrm>
            <a:off x="8472667" y="2417607"/>
            <a:ext cx="0" cy="24701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410510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48B903A-53ED-40A4-B08D-FE4A05F6B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6708" y="2417607"/>
            <a:ext cx="3966640" cy="2479150"/>
          </a:xfrm>
          <a:prstGeom prst="rect">
            <a:avLst/>
          </a:prstGeom>
        </p:spPr>
      </p:pic>
      <p:sp>
        <p:nvSpPr>
          <p:cNvPr id="11" name="文本框 10">
            <a:extLst>
              <a:ext uri="{FF2B5EF4-FFF2-40B4-BE49-F238E27FC236}">
                <a16:creationId xmlns:a16="http://schemas.microsoft.com/office/drawing/2014/main" id="{6E116D79-A893-4D5E-B7EF-2F66419DF8ED}"/>
              </a:ext>
            </a:extLst>
          </p:cNvPr>
          <p:cNvSpPr txBox="1"/>
          <p:nvPr/>
        </p:nvSpPr>
        <p:spPr>
          <a:xfrm>
            <a:off x="3148155" y="2960161"/>
            <a:ext cx="4983313" cy="1384995"/>
          </a:xfrm>
          <a:prstGeom prst="rect">
            <a:avLst/>
          </a:prstGeom>
          <a:noFill/>
        </p:spPr>
        <p:txBody>
          <a:bodyPr wrap="square">
            <a:spAutoFit/>
          </a:bodyPr>
          <a:lstStyle/>
          <a:p>
            <a:r>
              <a:rPr lang="zh-CN" altLang="en-US" sz="1200" dirty="0">
                <a:solidFill>
                  <a:schemeClr val="bg1"/>
                </a:solidFill>
              </a:rPr>
              <a:t>采⽤当前图像的拍摄的位置，以车内乘客所反馈的朝向，利用</a:t>
            </a:r>
            <a:r>
              <a:rPr lang="en-US" altLang="zh-CN" sz="1200" dirty="0">
                <a:solidFill>
                  <a:schemeClr val="bg1"/>
                </a:solidFill>
              </a:rPr>
              <a:t>Ai</a:t>
            </a:r>
            <a:r>
              <a:rPr lang="zh-CN" altLang="en-US" sz="1200" dirty="0">
                <a:solidFill>
                  <a:schemeClr val="bg1"/>
                </a:solidFill>
              </a:rPr>
              <a:t>和智能识别系统，通过</a:t>
            </a:r>
            <a:r>
              <a:rPr lang="en-US" altLang="zh-CN" sz="1200" dirty="0">
                <a:solidFill>
                  <a:schemeClr val="bg1"/>
                </a:solidFill>
              </a:rPr>
              <a:t>GPS</a:t>
            </a:r>
            <a:r>
              <a:rPr lang="zh-CN" altLang="en-US" sz="1200" dirty="0">
                <a:solidFill>
                  <a:schemeClr val="bg1"/>
                </a:solidFill>
              </a:rPr>
              <a:t>和视觉匹配算法算出该建筑的位置。这样通过位置在地图上搜索，便可以得到该建筑的 基本信息。</a:t>
            </a:r>
            <a:endParaRPr lang="en-US" altLang="zh-CN" sz="1200" dirty="0">
              <a:solidFill>
                <a:schemeClr val="bg1"/>
              </a:solidFill>
            </a:endParaRPr>
          </a:p>
          <a:p>
            <a:endParaRPr lang="en-US" altLang="zh-CN" sz="1200" dirty="0">
              <a:solidFill>
                <a:schemeClr val="bg1"/>
              </a:solidFill>
            </a:endParaRPr>
          </a:p>
          <a:p>
            <a:r>
              <a:rPr lang="zh-CN" altLang="en-US" sz="1200" dirty="0">
                <a:solidFill>
                  <a:schemeClr val="bg1"/>
                </a:solidFill>
              </a:rPr>
              <a:t>行驶过程中要获取建筑及环境信息，如果使用普通的图像识别技术，往往需要极⼤的数据集，并且可能⽆法得到想要的结果。 </a:t>
            </a:r>
          </a:p>
          <a:p>
            <a:endParaRPr lang="zh-CN" altLang="en-US" sz="1200" dirty="0">
              <a:solidFill>
                <a:schemeClr val="bg1"/>
              </a:solidFill>
            </a:endParaRPr>
          </a:p>
        </p:txBody>
      </p:sp>
      <p:grpSp>
        <p:nvGrpSpPr>
          <p:cNvPr id="6" name="组合 5">
            <a:extLst>
              <a:ext uri="{FF2B5EF4-FFF2-40B4-BE49-F238E27FC236}">
                <a16:creationId xmlns:a16="http://schemas.microsoft.com/office/drawing/2014/main" id="{9B9FE8F5-B8DC-4A3E-9C58-97C1C2C2B151}"/>
              </a:ext>
            </a:extLst>
          </p:cNvPr>
          <p:cNvGrpSpPr/>
          <p:nvPr/>
        </p:nvGrpSpPr>
        <p:grpSpPr>
          <a:xfrm>
            <a:off x="510099" y="3197019"/>
            <a:ext cx="2296857" cy="703748"/>
            <a:chOff x="-6646069" y="1727477"/>
            <a:chExt cx="2296857" cy="703748"/>
          </a:xfrm>
        </p:grpSpPr>
        <p:sp>
          <p:nvSpPr>
            <p:cNvPr id="10" name="椭圆 9">
              <a:extLst>
                <a:ext uri="{FF2B5EF4-FFF2-40B4-BE49-F238E27FC236}">
                  <a16:creationId xmlns:a16="http://schemas.microsoft.com/office/drawing/2014/main" id="{285FDF76-F044-4E33-8C53-F84D4A8D16D5}"/>
                </a:ext>
              </a:extLst>
            </p:cNvPr>
            <p:cNvSpPr/>
            <p:nvPr/>
          </p:nvSpPr>
          <p:spPr>
            <a:xfrm>
              <a:off x="-6646069" y="1975585"/>
              <a:ext cx="207532" cy="20753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标题 1">
              <a:extLst>
                <a:ext uri="{FF2B5EF4-FFF2-40B4-BE49-F238E27FC236}">
                  <a16:creationId xmlns:a16="http://schemas.microsoft.com/office/drawing/2014/main" id="{907D5909-BD43-4DEA-A7C4-B4008E831286}"/>
                </a:ext>
              </a:extLst>
            </p:cNvPr>
            <p:cNvSpPr txBox="1">
              <a:spLocks/>
            </p:cNvSpPr>
            <p:nvPr/>
          </p:nvSpPr>
          <p:spPr>
            <a:xfrm>
              <a:off x="-6438537" y="1727477"/>
              <a:ext cx="2089325" cy="703748"/>
            </a:xfrm>
            <a:prstGeom prst="rect">
              <a:avLst/>
            </a:prstGeom>
          </p:spPr>
          <p:txBody>
            <a:bodyPr vert="horz" lIns="90000" tIns="46800" rIns="90000" bIns="46800" rtlCol="0" anchor="ctr" anchorCtr="0">
              <a:no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en-US" altLang="zh-CN" sz="1800" b="0" dirty="0">
                  <a:solidFill>
                    <a:schemeClr val="bg1"/>
                  </a:solidFill>
                  <a:latin typeface="思源黑体 CN Medium" panose="020B0600000000000000" pitchFamily="34" charset="-122"/>
                  <a:ea typeface="思源黑体 CN Medium" panose="020B0600000000000000" pitchFamily="34" charset="-122"/>
                  <a:cs typeface="思源宋体 CN Medium" panose="02020500000000000000" charset="-122"/>
                </a:rPr>
                <a:t>AI</a:t>
              </a:r>
              <a:r>
                <a:rPr lang="zh-CN" altLang="en-US" sz="1800" b="0" dirty="0">
                  <a:solidFill>
                    <a:schemeClr val="bg1"/>
                  </a:solidFill>
                  <a:latin typeface="思源黑体 CN Medium" panose="020B0600000000000000" pitchFamily="34" charset="-122"/>
                  <a:ea typeface="思源黑体 CN Medium" panose="020B0600000000000000" pitchFamily="34" charset="-122"/>
                  <a:cs typeface="思源宋体 CN Medium" panose="02020500000000000000" charset="-122"/>
                </a:rPr>
                <a:t>智能识别</a:t>
              </a:r>
            </a:p>
          </p:txBody>
        </p:sp>
      </p:grpSp>
      <p:cxnSp>
        <p:nvCxnSpPr>
          <p:cNvPr id="7" name="直接连接符 6">
            <a:extLst>
              <a:ext uri="{FF2B5EF4-FFF2-40B4-BE49-F238E27FC236}">
                <a16:creationId xmlns:a16="http://schemas.microsoft.com/office/drawing/2014/main" id="{6EEC92C0-0B8B-4CAA-9FE4-4BCAAC32AD7A}"/>
              </a:ext>
            </a:extLst>
          </p:cNvPr>
          <p:cNvCxnSpPr>
            <a:cxnSpLocks/>
          </p:cNvCxnSpPr>
          <p:nvPr/>
        </p:nvCxnSpPr>
        <p:spPr>
          <a:xfrm>
            <a:off x="8472667" y="2417607"/>
            <a:ext cx="0" cy="24701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1747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6619081-ABFD-4EAB-AFE9-B0F229DFD622}"/>
              </a:ext>
            </a:extLst>
          </p:cNvPr>
          <p:cNvPicPr/>
          <p:nvPr/>
        </p:nvPicPr>
        <p:blipFill>
          <a:blip r:embed="rId3"/>
          <a:stretch>
            <a:fillRect/>
          </a:stretch>
        </p:blipFill>
        <p:spPr>
          <a:xfrm>
            <a:off x="9086708" y="2417607"/>
            <a:ext cx="3966640" cy="2479150"/>
          </a:xfrm>
          <a:prstGeom prst="rect">
            <a:avLst/>
          </a:prstGeom>
          <a:noFill/>
          <a:ln w="9525">
            <a:noFill/>
          </a:ln>
        </p:spPr>
      </p:pic>
      <p:sp>
        <p:nvSpPr>
          <p:cNvPr id="11" name="文本框 10">
            <a:extLst>
              <a:ext uri="{FF2B5EF4-FFF2-40B4-BE49-F238E27FC236}">
                <a16:creationId xmlns:a16="http://schemas.microsoft.com/office/drawing/2014/main" id="{6E116D79-A893-4D5E-B7EF-2F66419DF8ED}"/>
              </a:ext>
            </a:extLst>
          </p:cNvPr>
          <p:cNvSpPr txBox="1"/>
          <p:nvPr/>
        </p:nvSpPr>
        <p:spPr>
          <a:xfrm>
            <a:off x="3368074" y="2975550"/>
            <a:ext cx="4884674" cy="1354217"/>
          </a:xfrm>
          <a:prstGeom prst="rect">
            <a:avLst/>
          </a:prstGeom>
          <a:noFill/>
        </p:spPr>
        <p:txBody>
          <a:bodyPr wrap="square">
            <a:spAutoFit/>
          </a:bodyPr>
          <a:lstStyle/>
          <a:p>
            <a:pPr fontAlgn="auto">
              <a:spcBef>
                <a:spcPts val="600"/>
              </a:spcBef>
              <a:spcAft>
                <a:spcPts val="600"/>
              </a:spcAft>
            </a:pPr>
            <a:r>
              <a:rPr lang="zh-CN" altLang="en-US" sz="1200" dirty="0">
                <a:solidFill>
                  <a:schemeClr val="bg1"/>
                </a:solidFill>
              </a:rPr>
              <a:t>京东方（BOE）最新推出的智能调光方案，可在电压驱动下，控制染料分子旋转改变透过率，实现亮暗态的连续调节。</a:t>
            </a:r>
          </a:p>
          <a:p>
            <a:pPr fontAlgn="auto">
              <a:spcBef>
                <a:spcPts val="600"/>
              </a:spcBef>
              <a:spcAft>
                <a:spcPts val="600"/>
              </a:spcAft>
            </a:pPr>
            <a:r>
              <a:rPr lang="zh-CN" altLang="en-US" sz="1200" dirty="0">
                <a:solidFill>
                  <a:schemeClr val="bg1"/>
                </a:solidFill>
              </a:rPr>
              <a:t>与其他调光方案相比，BOE智能调光窗的优势是高通透、低功耗、快速响应，搭配车窗工业化方案具有隔音、隔热和防紫外的效果，特别适用于乘用车天窗、侧窗场景中，能够很好地融合于乘用车智能座舱应用场景中。</a:t>
            </a:r>
          </a:p>
        </p:txBody>
      </p:sp>
      <p:grpSp>
        <p:nvGrpSpPr>
          <p:cNvPr id="6" name="组合 5">
            <a:extLst>
              <a:ext uri="{FF2B5EF4-FFF2-40B4-BE49-F238E27FC236}">
                <a16:creationId xmlns:a16="http://schemas.microsoft.com/office/drawing/2014/main" id="{9B9FE8F5-B8DC-4A3E-9C58-97C1C2C2B151}"/>
              </a:ext>
            </a:extLst>
          </p:cNvPr>
          <p:cNvGrpSpPr/>
          <p:nvPr/>
        </p:nvGrpSpPr>
        <p:grpSpPr>
          <a:xfrm>
            <a:off x="510099" y="3197019"/>
            <a:ext cx="2430524" cy="703748"/>
            <a:chOff x="-6646069" y="1727477"/>
            <a:chExt cx="2430524" cy="703748"/>
          </a:xfrm>
        </p:grpSpPr>
        <p:sp>
          <p:nvSpPr>
            <p:cNvPr id="10" name="椭圆 9">
              <a:extLst>
                <a:ext uri="{FF2B5EF4-FFF2-40B4-BE49-F238E27FC236}">
                  <a16:creationId xmlns:a16="http://schemas.microsoft.com/office/drawing/2014/main" id="{285FDF76-F044-4E33-8C53-F84D4A8D16D5}"/>
                </a:ext>
              </a:extLst>
            </p:cNvPr>
            <p:cNvSpPr/>
            <p:nvPr/>
          </p:nvSpPr>
          <p:spPr>
            <a:xfrm>
              <a:off x="-6646069" y="1975585"/>
              <a:ext cx="207532" cy="20753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标题 1">
              <a:extLst>
                <a:ext uri="{FF2B5EF4-FFF2-40B4-BE49-F238E27FC236}">
                  <a16:creationId xmlns:a16="http://schemas.microsoft.com/office/drawing/2014/main" id="{907D5909-BD43-4DEA-A7C4-B4008E831286}"/>
                </a:ext>
              </a:extLst>
            </p:cNvPr>
            <p:cNvSpPr txBox="1">
              <a:spLocks/>
            </p:cNvSpPr>
            <p:nvPr/>
          </p:nvSpPr>
          <p:spPr>
            <a:xfrm>
              <a:off x="-6438537" y="1727477"/>
              <a:ext cx="2222992" cy="703748"/>
            </a:xfrm>
            <a:prstGeom prst="rect">
              <a:avLst/>
            </a:prstGeom>
          </p:spPr>
          <p:txBody>
            <a:bodyPr vert="horz" lIns="90000" tIns="46800" rIns="90000" bIns="46800" rtlCol="0" anchor="ctr" anchorCtr="0">
              <a:no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en-US" altLang="zh-CN" sz="1800" dirty="0">
                  <a:solidFill>
                    <a:schemeClr val="bg1"/>
                  </a:solidFill>
                  <a:latin typeface="思源宋体 CN Medium" panose="02020500000000000000" charset="-122"/>
                  <a:ea typeface="思源宋体 CN Medium" panose="02020500000000000000" charset="-122"/>
                  <a:cs typeface="思源宋体 CN Medium" panose="02020500000000000000" charset="-122"/>
                </a:rPr>
                <a:t>BOE</a:t>
              </a:r>
              <a:r>
                <a:rPr lang="zh-CN" altLang="en-US" sz="1800" dirty="0">
                  <a:solidFill>
                    <a:schemeClr val="bg1"/>
                  </a:solidFill>
                  <a:latin typeface="思源宋体 CN Medium" panose="02020500000000000000" charset="-122"/>
                  <a:ea typeface="思源宋体 CN Medium" panose="02020500000000000000" charset="-122"/>
                  <a:cs typeface="思源宋体 CN Medium" panose="02020500000000000000" charset="-122"/>
                </a:rPr>
                <a:t>智能调光窗</a:t>
              </a:r>
            </a:p>
          </p:txBody>
        </p:sp>
      </p:grpSp>
      <p:cxnSp>
        <p:nvCxnSpPr>
          <p:cNvPr id="7" name="直接连接符 6">
            <a:extLst>
              <a:ext uri="{FF2B5EF4-FFF2-40B4-BE49-F238E27FC236}">
                <a16:creationId xmlns:a16="http://schemas.microsoft.com/office/drawing/2014/main" id="{6EEC92C0-0B8B-4CAA-9FE4-4BCAAC32AD7A}"/>
              </a:ext>
            </a:extLst>
          </p:cNvPr>
          <p:cNvCxnSpPr>
            <a:cxnSpLocks/>
          </p:cNvCxnSpPr>
          <p:nvPr/>
        </p:nvCxnSpPr>
        <p:spPr>
          <a:xfrm>
            <a:off x="8472667" y="2417607"/>
            <a:ext cx="0" cy="24701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36963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椭圆 8"/>
          <p:cNvSpPr/>
          <p:nvPr/>
        </p:nvSpPr>
        <p:spPr>
          <a:xfrm>
            <a:off x="12675388" y="533536"/>
            <a:ext cx="263525" cy="2635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a:extLst>
              <a:ext uri="{FF2B5EF4-FFF2-40B4-BE49-F238E27FC236}">
                <a16:creationId xmlns:a16="http://schemas.microsoft.com/office/drawing/2014/main" id="{FF4A5879-771E-4B7B-BDE8-23ED26153B05}"/>
              </a:ext>
            </a:extLst>
          </p:cNvPr>
          <p:cNvSpPr>
            <a:spLocks noGrp="1"/>
          </p:cNvSpPr>
          <p:nvPr>
            <p:ph type="title"/>
          </p:nvPr>
        </p:nvSpPr>
        <p:spPr>
          <a:xfrm>
            <a:off x="10816217" y="313425"/>
            <a:ext cx="2089325" cy="703748"/>
          </a:xfrm>
        </p:spPr>
        <p:txBody>
          <a:bodyPr>
            <a:noAutofit/>
          </a:bodyPr>
          <a:lstStyle/>
          <a:p>
            <a:pPr algn="ctr"/>
            <a:r>
              <a:rPr lang="zh-CN" altLang="en-US" sz="2400" dirty="0">
                <a:solidFill>
                  <a:schemeClr val="bg1"/>
                </a:solidFill>
                <a:latin typeface="思源黑体 CN Medium" panose="020B0600000000000000" pitchFamily="34" charset="-122"/>
                <a:ea typeface="思源黑体 CN Medium" panose="020B0600000000000000" pitchFamily="34" charset="-122"/>
                <a:cs typeface="思源宋体 CN Medium" panose="02020500000000000000" charset="-122"/>
              </a:rPr>
              <a:t>功能设想</a:t>
            </a:r>
          </a:p>
        </p:txBody>
      </p:sp>
      <p:grpSp>
        <p:nvGrpSpPr>
          <p:cNvPr id="2" name="组合 1">
            <a:extLst>
              <a:ext uri="{FF2B5EF4-FFF2-40B4-BE49-F238E27FC236}">
                <a16:creationId xmlns:a16="http://schemas.microsoft.com/office/drawing/2014/main" id="{96DCD81A-B5F1-4E2A-A1FF-21136C24A422}"/>
              </a:ext>
            </a:extLst>
          </p:cNvPr>
          <p:cNvGrpSpPr/>
          <p:nvPr/>
        </p:nvGrpSpPr>
        <p:grpSpPr>
          <a:xfrm>
            <a:off x="692944" y="3500371"/>
            <a:ext cx="12293599" cy="1666287"/>
            <a:chOff x="800795" y="2768851"/>
            <a:chExt cx="12293599" cy="1666287"/>
          </a:xfrm>
        </p:grpSpPr>
        <p:sp>
          <p:nvSpPr>
            <p:cNvPr id="8" name="文本框 7">
              <a:extLst>
                <a:ext uri="{FF2B5EF4-FFF2-40B4-BE49-F238E27FC236}">
                  <a16:creationId xmlns:a16="http://schemas.microsoft.com/office/drawing/2014/main" id="{AE8A4627-F020-49D8-961B-4209CEBA83CF}"/>
                </a:ext>
              </a:extLst>
            </p:cNvPr>
            <p:cNvSpPr txBox="1"/>
            <p:nvPr/>
          </p:nvSpPr>
          <p:spPr>
            <a:xfrm>
              <a:off x="800795" y="3419475"/>
              <a:ext cx="2915919" cy="1015663"/>
            </a:xfrm>
            <a:prstGeom prst="rect">
              <a:avLst/>
            </a:prstGeom>
            <a:noFill/>
          </p:spPr>
          <p:txBody>
            <a:bodyPr wrap="square">
              <a:spAutoFit/>
            </a:bodyPr>
            <a:lstStyle/>
            <a:p>
              <a:r>
                <a:rPr lang="en-US" altLang="zh-CN" sz="1200" dirty="0">
                  <a:solidFill>
                    <a:schemeClr val="bg1"/>
                  </a:solidFill>
                </a:rPr>
                <a:t>1. </a:t>
              </a:r>
              <a:r>
                <a:rPr lang="zh-CN" altLang="en-US" sz="1200" dirty="0">
                  <a:solidFill>
                    <a:schemeClr val="bg1"/>
                  </a:solidFill>
                </a:rPr>
                <a:t>通过</a:t>
              </a:r>
              <a:r>
                <a:rPr lang="en-US" altLang="zh-CN" sz="1200" dirty="0">
                  <a:solidFill>
                    <a:schemeClr val="bg1"/>
                  </a:solidFill>
                </a:rPr>
                <a:t>HDR</a:t>
              </a:r>
              <a:r>
                <a:rPr lang="zh-CN" altLang="en-US" sz="1200" dirty="0">
                  <a:solidFill>
                    <a:schemeClr val="bg1"/>
                  </a:solidFill>
                </a:rPr>
                <a:t>等技术，抑制图像拍摄时的曝光问题。通过智能算法⾃动调节拍摄图⽚的直⽅图等指标进⾏优化。 </a:t>
              </a:r>
            </a:p>
            <a:p>
              <a:r>
                <a:rPr lang="en-US" altLang="zh-CN" sz="1200" dirty="0">
                  <a:solidFill>
                    <a:schemeClr val="bg1"/>
                  </a:solidFill>
                </a:rPr>
                <a:t>2. </a:t>
              </a:r>
              <a:r>
                <a:rPr lang="zh-CN" altLang="en-US" sz="1200" dirty="0">
                  <a:solidFill>
                    <a:schemeClr val="bg1"/>
                  </a:solidFill>
                </a:rPr>
                <a:t>基于图像分割技术⾃动抹去⾏⼈的画⾯，得到最想要的⻛景照⽚。 </a:t>
              </a:r>
            </a:p>
          </p:txBody>
        </p:sp>
        <p:sp>
          <p:nvSpPr>
            <p:cNvPr id="10" name="文本框 9">
              <a:extLst>
                <a:ext uri="{FF2B5EF4-FFF2-40B4-BE49-F238E27FC236}">
                  <a16:creationId xmlns:a16="http://schemas.microsoft.com/office/drawing/2014/main" id="{95BA4CF9-24B3-4964-ADAC-D2B83779A9C5}"/>
                </a:ext>
              </a:extLst>
            </p:cNvPr>
            <p:cNvSpPr txBox="1"/>
            <p:nvPr/>
          </p:nvSpPr>
          <p:spPr>
            <a:xfrm>
              <a:off x="4041835" y="3419475"/>
              <a:ext cx="2915919" cy="646331"/>
            </a:xfrm>
            <a:prstGeom prst="rect">
              <a:avLst/>
            </a:prstGeom>
            <a:noFill/>
          </p:spPr>
          <p:txBody>
            <a:bodyPr wrap="square">
              <a:spAutoFit/>
            </a:bodyPr>
            <a:lstStyle/>
            <a:p>
              <a:r>
                <a:rPr lang="zh-CN" altLang="en-US" sz="1200" dirty="0">
                  <a:solidFill>
                    <a:schemeClr val="bg1"/>
                  </a:solidFill>
                </a:rPr>
                <a:t>搜集关于该景点或者建筑的资料，⾃动播放，提供⽤户全⽅位的解说，避免⾃驾游时的⽆聊。 </a:t>
              </a:r>
            </a:p>
          </p:txBody>
        </p:sp>
        <p:sp>
          <p:nvSpPr>
            <p:cNvPr id="11" name="文本框 10">
              <a:extLst>
                <a:ext uri="{FF2B5EF4-FFF2-40B4-BE49-F238E27FC236}">
                  <a16:creationId xmlns:a16="http://schemas.microsoft.com/office/drawing/2014/main" id="{D76D0E37-1F33-44A7-954C-B5203F9E1C43}"/>
                </a:ext>
              </a:extLst>
            </p:cNvPr>
            <p:cNvSpPr txBox="1"/>
            <p:nvPr/>
          </p:nvSpPr>
          <p:spPr>
            <a:xfrm>
              <a:off x="7110155" y="3419475"/>
              <a:ext cx="2915919" cy="461665"/>
            </a:xfrm>
            <a:prstGeom prst="rect">
              <a:avLst/>
            </a:prstGeom>
            <a:noFill/>
          </p:spPr>
          <p:txBody>
            <a:bodyPr wrap="square">
              <a:spAutoFit/>
            </a:bodyPr>
            <a:lstStyle/>
            <a:p>
              <a:r>
                <a:rPr lang="zh-CN" altLang="en-US" sz="1200" dirty="0">
                  <a:solidFill>
                    <a:schemeClr val="bg1"/>
                  </a:solidFill>
                </a:rPr>
                <a:t>⽤户可以选择观光模式或者向导模式，提供不同的体验。 </a:t>
              </a:r>
            </a:p>
          </p:txBody>
        </p:sp>
        <p:sp>
          <p:nvSpPr>
            <p:cNvPr id="12" name="文本框 11">
              <a:extLst>
                <a:ext uri="{FF2B5EF4-FFF2-40B4-BE49-F238E27FC236}">
                  <a16:creationId xmlns:a16="http://schemas.microsoft.com/office/drawing/2014/main" id="{8CFA557D-46DA-4E7A-A6A5-EF927A411428}"/>
                </a:ext>
              </a:extLst>
            </p:cNvPr>
            <p:cNvSpPr txBox="1"/>
            <p:nvPr/>
          </p:nvSpPr>
          <p:spPr>
            <a:xfrm>
              <a:off x="10178475" y="3419475"/>
              <a:ext cx="2915919" cy="1015663"/>
            </a:xfrm>
            <a:prstGeom prst="rect">
              <a:avLst/>
            </a:prstGeom>
            <a:noFill/>
          </p:spPr>
          <p:txBody>
            <a:bodyPr wrap="square">
              <a:spAutoFit/>
            </a:bodyPr>
            <a:lstStyle/>
            <a:p>
              <a:r>
                <a:rPr lang="zh-CN" altLang="en-US" sz="1200" dirty="0">
                  <a:solidFill>
                    <a:schemeClr val="bg1"/>
                  </a:solidFill>
                </a:rPr>
                <a:t>我们还会为⽤户提供⼀个可以交流的社区系统，通过搜索数据库⾃动⽣成图⽚并配以⽂字，⽤户可以在社区中发布 </a:t>
              </a:r>
            </a:p>
            <a:p>
              <a:r>
                <a:rPr lang="zh-CN" altLang="en-US" sz="1200" dirty="0">
                  <a:solidFill>
                    <a:schemeClr val="bg1"/>
                  </a:solidFill>
                </a:rPr>
                <a:t>个性化的内容，与其他⽤户交流出游⼼得。</a:t>
              </a:r>
            </a:p>
          </p:txBody>
        </p:sp>
        <p:sp>
          <p:nvSpPr>
            <p:cNvPr id="13" name="文本框 12">
              <a:extLst>
                <a:ext uri="{FF2B5EF4-FFF2-40B4-BE49-F238E27FC236}">
                  <a16:creationId xmlns:a16="http://schemas.microsoft.com/office/drawing/2014/main" id="{12C94776-83EB-4275-BE5E-E8C363F0C5C4}"/>
                </a:ext>
              </a:extLst>
            </p:cNvPr>
            <p:cNvSpPr txBox="1"/>
            <p:nvPr/>
          </p:nvSpPr>
          <p:spPr>
            <a:xfrm>
              <a:off x="800795" y="2768851"/>
              <a:ext cx="2915919" cy="400110"/>
            </a:xfrm>
            <a:prstGeom prst="rect">
              <a:avLst/>
            </a:prstGeom>
            <a:noFill/>
          </p:spPr>
          <p:txBody>
            <a:bodyPr wrap="square">
              <a:spAutoFit/>
            </a:bodyPr>
            <a:lstStyle/>
            <a:p>
              <a:pPr algn="ctr"/>
              <a:r>
                <a:rPr lang="zh-CN" altLang="en-US" sz="2000" dirty="0">
                  <a:solidFill>
                    <a:schemeClr val="bg1"/>
                  </a:solidFill>
                </a:rPr>
                <a:t>⻛景美图</a:t>
              </a:r>
            </a:p>
          </p:txBody>
        </p:sp>
        <p:sp>
          <p:nvSpPr>
            <p:cNvPr id="14" name="文本框 13">
              <a:extLst>
                <a:ext uri="{FF2B5EF4-FFF2-40B4-BE49-F238E27FC236}">
                  <a16:creationId xmlns:a16="http://schemas.microsoft.com/office/drawing/2014/main" id="{EEB1DD2E-9917-4F4D-AA28-8298887AF160}"/>
                </a:ext>
              </a:extLst>
            </p:cNvPr>
            <p:cNvSpPr txBox="1"/>
            <p:nvPr/>
          </p:nvSpPr>
          <p:spPr>
            <a:xfrm>
              <a:off x="4041834" y="2768851"/>
              <a:ext cx="2915919" cy="400110"/>
            </a:xfrm>
            <a:prstGeom prst="rect">
              <a:avLst/>
            </a:prstGeom>
            <a:noFill/>
          </p:spPr>
          <p:txBody>
            <a:bodyPr wrap="square">
              <a:spAutoFit/>
            </a:bodyPr>
            <a:lstStyle/>
            <a:p>
              <a:pPr algn="ctr"/>
              <a:r>
                <a:rPr lang="zh-CN" altLang="en-US" sz="2000" dirty="0">
                  <a:solidFill>
                    <a:schemeClr val="bg1"/>
                  </a:solidFill>
                </a:rPr>
                <a:t>景点解说</a:t>
              </a:r>
            </a:p>
          </p:txBody>
        </p:sp>
        <p:sp>
          <p:nvSpPr>
            <p:cNvPr id="15" name="文本框 14">
              <a:extLst>
                <a:ext uri="{FF2B5EF4-FFF2-40B4-BE49-F238E27FC236}">
                  <a16:creationId xmlns:a16="http://schemas.microsoft.com/office/drawing/2014/main" id="{0B9A1D85-7519-4151-A68E-5D7CEA41FA0E}"/>
                </a:ext>
              </a:extLst>
            </p:cNvPr>
            <p:cNvSpPr txBox="1"/>
            <p:nvPr/>
          </p:nvSpPr>
          <p:spPr>
            <a:xfrm>
              <a:off x="7110155" y="2768851"/>
              <a:ext cx="2915919" cy="400110"/>
            </a:xfrm>
            <a:prstGeom prst="rect">
              <a:avLst/>
            </a:prstGeom>
            <a:noFill/>
          </p:spPr>
          <p:txBody>
            <a:bodyPr wrap="square">
              <a:spAutoFit/>
            </a:bodyPr>
            <a:lstStyle/>
            <a:p>
              <a:pPr algn="ctr"/>
              <a:r>
                <a:rPr lang="zh-CN" altLang="en-US" sz="2000" dirty="0">
                  <a:solidFill>
                    <a:schemeClr val="bg1"/>
                  </a:solidFill>
                </a:rPr>
                <a:t>模式选择</a:t>
              </a:r>
            </a:p>
          </p:txBody>
        </p:sp>
        <p:sp>
          <p:nvSpPr>
            <p:cNvPr id="16" name="文本框 15">
              <a:extLst>
                <a:ext uri="{FF2B5EF4-FFF2-40B4-BE49-F238E27FC236}">
                  <a16:creationId xmlns:a16="http://schemas.microsoft.com/office/drawing/2014/main" id="{3A300C7B-CE05-4631-9E4A-E39DE21CFF9F}"/>
                </a:ext>
              </a:extLst>
            </p:cNvPr>
            <p:cNvSpPr txBox="1"/>
            <p:nvPr/>
          </p:nvSpPr>
          <p:spPr>
            <a:xfrm>
              <a:off x="10178475" y="2768851"/>
              <a:ext cx="2915919" cy="400110"/>
            </a:xfrm>
            <a:prstGeom prst="rect">
              <a:avLst/>
            </a:prstGeom>
            <a:noFill/>
          </p:spPr>
          <p:txBody>
            <a:bodyPr wrap="square">
              <a:spAutoFit/>
            </a:bodyPr>
            <a:lstStyle/>
            <a:p>
              <a:pPr algn="ctr"/>
              <a:r>
                <a:rPr lang="zh-CN" altLang="en-US" sz="2000" dirty="0">
                  <a:solidFill>
                    <a:schemeClr val="bg1"/>
                  </a:solidFill>
                </a:rPr>
                <a:t>社区系统</a:t>
              </a:r>
            </a:p>
          </p:txBody>
        </p:sp>
      </p:grpSp>
      <p:pic>
        <p:nvPicPr>
          <p:cNvPr id="4" name="图片 3">
            <a:extLst>
              <a:ext uri="{FF2B5EF4-FFF2-40B4-BE49-F238E27FC236}">
                <a16:creationId xmlns:a16="http://schemas.microsoft.com/office/drawing/2014/main" id="{059AB09D-D77F-4F8C-8BE0-EAF68FC756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1319" y="1744129"/>
            <a:ext cx="1679167" cy="1689283"/>
          </a:xfrm>
          <a:prstGeom prst="rect">
            <a:avLst/>
          </a:prstGeom>
        </p:spPr>
      </p:pic>
      <p:pic>
        <p:nvPicPr>
          <p:cNvPr id="6" name="图片 5">
            <a:extLst>
              <a:ext uri="{FF2B5EF4-FFF2-40B4-BE49-F238E27FC236}">
                <a16:creationId xmlns:a16="http://schemas.microsoft.com/office/drawing/2014/main" id="{FDBAEAC4-3DAC-4F58-88D5-67C1B60C46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7616" y="1838963"/>
            <a:ext cx="1499616" cy="1499616"/>
          </a:xfrm>
          <a:prstGeom prst="rect">
            <a:avLst/>
          </a:prstGeom>
        </p:spPr>
      </p:pic>
      <p:pic>
        <p:nvPicPr>
          <p:cNvPr id="18" name="图片 17">
            <a:extLst>
              <a:ext uri="{FF2B5EF4-FFF2-40B4-BE49-F238E27FC236}">
                <a16:creationId xmlns:a16="http://schemas.microsoft.com/office/drawing/2014/main" id="{DEC4CDA6-EA23-4A1D-9B61-19D27FF4EF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5368" y="1888789"/>
            <a:ext cx="1449790" cy="1449790"/>
          </a:xfrm>
          <a:prstGeom prst="rect">
            <a:avLst/>
          </a:prstGeom>
        </p:spPr>
      </p:pic>
      <p:pic>
        <p:nvPicPr>
          <p:cNvPr id="20" name="图片 19">
            <a:extLst>
              <a:ext uri="{FF2B5EF4-FFF2-40B4-BE49-F238E27FC236}">
                <a16:creationId xmlns:a16="http://schemas.microsoft.com/office/drawing/2014/main" id="{8F465D5A-881A-4922-944F-D10C87DDFA1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243"/>
          <a:stretch/>
        </p:blipFill>
        <p:spPr>
          <a:xfrm>
            <a:off x="11152095" y="2065596"/>
            <a:ext cx="950648" cy="1108533"/>
          </a:xfrm>
          <a:prstGeom prst="rect">
            <a:avLst/>
          </a:prstGeom>
        </p:spPr>
      </p:pic>
    </p:spTree>
    <p:custDataLst>
      <p:tags r:id="rId1"/>
    </p:custDataLst>
    <p:extLst>
      <p:ext uri="{BB962C8B-B14F-4D97-AF65-F5344CB8AC3E}">
        <p14:creationId xmlns:p14="http://schemas.microsoft.com/office/powerpoint/2010/main" val="3488677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5860" y="2951858"/>
            <a:ext cx="12308532" cy="703748"/>
          </a:xfrm>
        </p:spPr>
        <p:txBody>
          <a:bodyPr>
            <a:normAutofit/>
          </a:bodyPr>
          <a:lstStyle/>
          <a:p>
            <a:pPr algn="ctr"/>
            <a:r>
              <a:rPr lang="zh-CN" altLang="en-US" dirty="0">
                <a:solidFill>
                  <a:schemeClr val="bg1"/>
                </a:solidFill>
                <a:latin typeface="思源黑体 CN Medium" panose="020B0600000000000000" pitchFamily="34" charset="-122"/>
                <a:ea typeface="思源黑体 CN Medium" panose="020B0600000000000000" pitchFamily="34" charset="-122"/>
              </a:rPr>
              <a:t>总结</a:t>
            </a:r>
          </a:p>
        </p:txBody>
      </p:sp>
      <p:sp>
        <p:nvSpPr>
          <p:cNvPr id="4" name="椭圆 3"/>
          <p:cNvSpPr/>
          <p:nvPr/>
        </p:nvSpPr>
        <p:spPr>
          <a:xfrm>
            <a:off x="4750435" y="3171825"/>
            <a:ext cx="263525" cy="2635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091324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 name="连接符: 肘形 2">
            <a:extLst>
              <a:ext uri="{FF2B5EF4-FFF2-40B4-BE49-F238E27FC236}">
                <a16:creationId xmlns:a16="http://schemas.microsoft.com/office/drawing/2014/main" id="{2DC27810-3D19-427E-84A7-C17FB9B40A71}"/>
              </a:ext>
            </a:extLst>
          </p:cNvPr>
          <p:cNvCxnSpPr>
            <a:cxnSpLocks/>
          </p:cNvCxnSpPr>
          <p:nvPr/>
        </p:nvCxnSpPr>
        <p:spPr>
          <a:xfrm>
            <a:off x="643372" y="2572378"/>
            <a:ext cx="13136423" cy="2399490"/>
          </a:xfrm>
          <a:prstGeom prst="bentConnector3">
            <a:avLst/>
          </a:prstGeom>
          <a:ln w="19050">
            <a:solidFill>
              <a:schemeClr val="bg1"/>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 name="标题 1"/>
          <p:cNvSpPr>
            <a:spLocks noGrp="1"/>
          </p:cNvSpPr>
          <p:nvPr/>
        </p:nvSpPr>
        <p:spPr>
          <a:xfrm>
            <a:off x="11136080" y="203663"/>
            <a:ext cx="1801801" cy="703748"/>
          </a:xfrm>
          <a:prstGeom prst="rect">
            <a:avLst/>
          </a:prstGeom>
        </p:spPr>
        <p:txBody>
          <a:bodyPr vert="horz" lIns="90000" tIns="46800" rIns="90000" bIns="46800" rtlCol="0" anchor="ctr" anchorCtr="0">
            <a:no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2400" dirty="0">
                <a:solidFill>
                  <a:schemeClr val="bg1"/>
                </a:solidFill>
                <a:latin typeface="思源宋体 CN Medium" panose="02020500000000000000" charset="-122"/>
                <a:ea typeface="思源宋体 CN Medium" panose="02020500000000000000" charset="-122"/>
                <a:cs typeface="思源宋体 CN Medium" panose="02020500000000000000" charset="-122"/>
              </a:rPr>
              <a:t>时间线</a:t>
            </a:r>
          </a:p>
        </p:txBody>
      </p:sp>
      <p:sp>
        <p:nvSpPr>
          <p:cNvPr id="6" name="椭圆 5"/>
          <p:cNvSpPr/>
          <p:nvPr/>
        </p:nvSpPr>
        <p:spPr>
          <a:xfrm>
            <a:off x="1304090" y="2440615"/>
            <a:ext cx="263525" cy="263525"/>
          </a:xfrm>
          <a:prstGeom prst="ellipse">
            <a:avLst/>
          </a:prstGeom>
          <a:solidFill>
            <a:schemeClr val="accent5">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F3C5517E-E064-40EB-9670-D642D8C1C74F}"/>
              </a:ext>
            </a:extLst>
          </p:cNvPr>
          <p:cNvSpPr txBox="1"/>
          <p:nvPr/>
        </p:nvSpPr>
        <p:spPr>
          <a:xfrm>
            <a:off x="1235797" y="998773"/>
            <a:ext cx="400110" cy="1396024"/>
          </a:xfrm>
          <a:prstGeom prst="rect">
            <a:avLst/>
          </a:prstGeom>
          <a:noFill/>
        </p:spPr>
        <p:txBody>
          <a:bodyPr vert="eaVert" wrap="square" anchor="ctr" anchorCtr="0">
            <a:spAutoFit/>
          </a:bodyPr>
          <a:lstStyle/>
          <a:p>
            <a:r>
              <a:rPr lang="en-US" altLang="zh-CN" sz="1400" dirty="0">
                <a:solidFill>
                  <a:schemeClr val="bg1"/>
                </a:solidFill>
              </a:rPr>
              <a:t>9.18--</a:t>
            </a:r>
            <a:r>
              <a:rPr lang="zh-CN" altLang="en-US" sz="1400" dirty="0">
                <a:solidFill>
                  <a:schemeClr val="bg1"/>
                </a:solidFill>
              </a:rPr>
              <a:t>互相了解</a:t>
            </a:r>
          </a:p>
        </p:txBody>
      </p:sp>
      <p:sp>
        <p:nvSpPr>
          <p:cNvPr id="12" name="椭圆 11">
            <a:extLst>
              <a:ext uri="{FF2B5EF4-FFF2-40B4-BE49-F238E27FC236}">
                <a16:creationId xmlns:a16="http://schemas.microsoft.com/office/drawing/2014/main" id="{170BCAA5-345C-4BD4-976A-AAC3C47CCEBD}"/>
              </a:ext>
            </a:extLst>
          </p:cNvPr>
          <p:cNvSpPr/>
          <p:nvPr/>
        </p:nvSpPr>
        <p:spPr>
          <a:xfrm>
            <a:off x="2628541" y="2440615"/>
            <a:ext cx="263525" cy="263525"/>
          </a:xfrm>
          <a:prstGeom prst="ellipse">
            <a:avLst/>
          </a:prstGeom>
          <a:solidFill>
            <a:srgbClr val="FF97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C460E085-6E4C-44B4-B6C9-4AB935DA118E}"/>
              </a:ext>
            </a:extLst>
          </p:cNvPr>
          <p:cNvSpPr/>
          <p:nvPr/>
        </p:nvSpPr>
        <p:spPr>
          <a:xfrm>
            <a:off x="3866281" y="2451797"/>
            <a:ext cx="263525" cy="263525"/>
          </a:xfrm>
          <a:prstGeom prst="ellipse">
            <a:avLst/>
          </a:prstGeom>
          <a:solidFill>
            <a:schemeClr val="accent5">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72D7528A-572C-403B-83A6-FFD3607D0D4D}"/>
              </a:ext>
            </a:extLst>
          </p:cNvPr>
          <p:cNvSpPr/>
          <p:nvPr/>
        </p:nvSpPr>
        <p:spPr>
          <a:xfrm>
            <a:off x="5011602" y="2451797"/>
            <a:ext cx="263525" cy="263525"/>
          </a:xfrm>
          <a:prstGeom prst="ellipse">
            <a:avLst/>
          </a:prstGeom>
          <a:solidFill>
            <a:srgbClr val="FF97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05C6536A-93A6-472F-839C-D57646695D93}"/>
              </a:ext>
            </a:extLst>
          </p:cNvPr>
          <p:cNvSpPr/>
          <p:nvPr/>
        </p:nvSpPr>
        <p:spPr>
          <a:xfrm>
            <a:off x="6204337" y="2440615"/>
            <a:ext cx="263525" cy="263525"/>
          </a:xfrm>
          <a:prstGeom prst="ellipse">
            <a:avLst/>
          </a:prstGeom>
          <a:solidFill>
            <a:schemeClr val="accent5">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8719765-9624-47EC-B39A-C09B3751EC9E}"/>
              </a:ext>
            </a:extLst>
          </p:cNvPr>
          <p:cNvSpPr/>
          <p:nvPr/>
        </p:nvSpPr>
        <p:spPr>
          <a:xfrm>
            <a:off x="7080657" y="3078519"/>
            <a:ext cx="263525" cy="263525"/>
          </a:xfrm>
          <a:prstGeom prst="ellipse">
            <a:avLst/>
          </a:prstGeom>
          <a:solidFill>
            <a:srgbClr val="FF97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4BD7CE6-3678-4CBB-96D2-A12E6DF849E6}"/>
              </a:ext>
            </a:extLst>
          </p:cNvPr>
          <p:cNvSpPr/>
          <p:nvPr/>
        </p:nvSpPr>
        <p:spPr>
          <a:xfrm>
            <a:off x="7080657" y="4005380"/>
            <a:ext cx="263525" cy="263525"/>
          </a:xfrm>
          <a:prstGeom prst="ellipse">
            <a:avLst/>
          </a:prstGeom>
          <a:solidFill>
            <a:schemeClr val="accent5">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5E7CCF13-A190-44BD-B06B-7A053C7A6C5B}"/>
              </a:ext>
            </a:extLst>
          </p:cNvPr>
          <p:cNvSpPr/>
          <p:nvPr/>
        </p:nvSpPr>
        <p:spPr>
          <a:xfrm>
            <a:off x="7080657" y="4809712"/>
            <a:ext cx="263525" cy="263525"/>
          </a:xfrm>
          <a:prstGeom prst="ellipse">
            <a:avLst/>
          </a:prstGeom>
          <a:solidFill>
            <a:srgbClr val="FF97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AFF5EA97-FA15-4740-9C80-A4D95B09379B}"/>
              </a:ext>
            </a:extLst>
          </p:cNvPr>
          <p:cNvSpPr/>
          <p:nvPr/>
        </p:nvSpPr>
        <p:spPr>
          <a:xfrm>
            <a:off x="8374993" y="4832138"/>
            <a:ext cx="263525" cy="263525"/>
          </a:xfrm>
          <a:prstGeom prst="ellipse">
            <a:avLst/>
          </a:prstGeom>
          <a:solidFill>
            <a:schemeClr val="accent5">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a:extLst>
              <a:ext uri="{FF2B5EF4-FFF2-40B4-BE49-F238E27FC236}">
                <a16:creationId xmlns:a16="http://schemas.microsoft.com/office/drawing/2014/main" id="{2FE0A74D-CBC0-474A-81CA-E967A819B164}"/>
              </a:ext>
            </a:extLst>
          </p:cNvPr>
          <p:cNvSpPr/>
          <p:nvPr/>
        </p:nvSpPr>
        <p:spPr>
          <a:xfrm>
            <a:off x="9502322" y="4832138"/>
            <a:ext cx="263525" cy="263525"/>
          </a:xfrm>
          <a:prstGeom prst="ellipse">
            <a:avLst/>
          </a:prstGeom>
          <a:solidFill>
            <a:srgbClr val="FF97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a:extLst>
              <a:ext uri="{FF2B5EF4-FFF2-40B4-BE49-F238E27FC236}">
                <a16:creationId xmlns:a16="http://schemas.microsoft.com/office/drawing/2014/main" id="{6D365297-1B32-4086-B069-358464204AC3}"/>
              </a:ext>
            </a:extLst>
          </p:cNvPr>
          <p:cNvSpPr/>
          <p:nvPr/>
        </p:nvSpPr>
        <p:spPr>
          <a:xfrm>
            <a:off x="10870485" y="4820957"/>
            <a:ext cx="263525" cy="263525"/>
          </a:xfrm>
          <a:prstGeom prst="ellipse">
            <a:avLst/>
          </a:prstGeom>
          <a:solidFill>
            <a:schemeClr val="accent5">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a:extLst>
              <a:ext uri="{FF2B5EF4-FFF2-40B4-BE49-F238E27FC236}">
                <a16:creationId xmlns:a16="http://schemas.microsoft.com/office/drawing/2014/main" id="{6FB8D76E-4181-473B-98A2-513A0F25049B}"/>
              </a:ext>
            </a:extLst>
          </p:cNvPr>
          <p:cNvSpPr/>
          <p:nvPr/>
        </p:nvSpPr>
        <p:spPr>
          <a:xfrm>
            <a:off x="12238647" y="4832139"/>
            <a:ext cx="263525" cy="263525"/>
          </a:xfrm>
          <a:prstGeom prst="ellipse">
            <a:avLst/>
          </a:prstGeom>
          <a:solidFill>
            <a:srgbClr val="FF97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4C70AA2C-70E9-4009-ADA0-698E8FF17610}"/>
              </a:ext>
            </a:extLst>
          </p:cNvPr>
          <p:cNvSpPr txBox="1"/>
          <p:nvPr/>
        </p:nvSpPr>
        <p:spPr>
          <a:xfrm>
            <a:off x="2543917" y="963316"/>
            <a:ext cx="400110" cy="1627318"/>
          </a:xfrm>
          <a:prstGeom prst="rect">
            <a:avLst/>
          </a:prstGeom>
          <a:noFill/>
        </p:spPr>
        <p:txBody>
          <a:bodyPr vert="eaVert" wrap="square" anchor="ctr" anchorCtr="0">
            <a:spAutoFit/>
          </a:bodyPr>
          <a:lstStyle/>
          <a:p>
            <a:r>
              <a:rPr lang="en-US" altLang="zh-CN" sz="1400" dirty="0">
                <a:solidFill>
                  <a:schemeClr val="bg1"/>
                </a:solidFill>
              </a:rPr>
              <a:t>9.24—</a:t>
            </a:r>
            <a:r>
              <a:rPr lang="zh-CN" altLang="en-US" sz="1400" dirty="0">
                <a:solidFill>
                  <a:schemeClr val="bg1"/>
                </a:solidFill>
              </a:rPr>
              <a:t>各自调研</a:t>
            </a:r>
          </a:p>
        </p:txBody>
      </p:sp>
      <p:sp>
        <p:nvSpPr>
          <p:cNvPr id="27" name="文本框 26">
            <a:extLst>
              <a:ext uri="{FF2B5EF4-FFF2-40B4-BE49-F238E27FC236}">
                <a16:creationId xmlns:a16="http://schemas.microsoft.com/office/drawing/2014/main" id="{88DE5B76-19C9-46E7-BD21-965B78A2F709}"/>
              </a:ext>
            </a:extLst>
          </p:cNvPr>
          <p:cNvSpPr txBox="1"/>
          <p:nvPr/>
        </p:nvSpPr>
        <p:spPr>
          <a:xfrm>
            <a:off x="3804132" y="879179"/>
            <a:ext cx="400110" cy="1627318"/>
          </a:xfrm>
          <a:prstGeom prst="rect">
            <a:avLst/>
          </a:prstGeom>
          <a:noFill/>
        </p:spPr>
        <p:txBody>
          <a:bodyPr vert="eaVert" wrap="square" anchor="ctr" anchorCtr="0">
            <a:spAutoFit/>
          </a:bodyPr>
          <a:lstStyle/>
          <a:p>
            <a:r>
              <a:rPr lang="en-US" altLang="zh-CN" sz="1400" dirty="0">
                <a:solidFill>
                  <a:schemeClr val="bg1"/>
                </a:solidFill>
              </a:rPr>
              <a:t>10.08—</a:t>
            </a:r>
            <a:r>
              <a:rPr lang="zh-CN" altLang="en-US" sz="1400" dirty="0">
                <a:solidFill>
                  <a:schemeClr val="bg1"/>
                </a:solidFill>
              </a:rPr>
              <a:t>问卷调查</a:t>
            </a:r>
          </a:p>
        </p:txBody>
      </p:sp>
      <p:sp>
        <p:nvSpPr>
          <p:cNvPr id="28" name="文本框 27">
            <a:extLst>
              <a:ext uri="{FF2B5EF4-FFF2-40B4-BE49-F238E27FC236}">
                <a16:creationId xmlns:a16="http://schemas.microsoft.com/office/drawing/2014/main" id="{DC16F92C-6C36-4BE2-B744-C6E29746376E}"/>
              </a:ext>
            </a:extLst>
          </p:cNvPr>
          <p:cNvSpPr txBox="1"/>
          <p:nvPr/>
        </p:nvSpPr>
        <p:spPr>
          <a:xfrm>
            <a:off x="4934149" y="879179"/>
            <a:ext cx="400110" cy="1627318"/>
          </a:xfrm>
          <a:prstGeom prst="rect">
            <a:avLst/>
          </a:prstGeom>
          <a:noFill/>
        </p:spPr>
        <p:txBody>
          <a:bodyPr vert="eaVert" wrap="square" anchor="b" anchorCtr="0">
            <a:spAutoFit/>
          </a:bodyPr>
          <a:lstStyle/>
          <a:p>
            <a:r>
              <a:rPr lang="en-US" altLang="zh-CN" sz="1400" dirty="0">
                <a:solidFill>
                  <a:schemeClr val="bg1"/>
                </a:solidFill>
              </a:rPr>
              <a:t>10.16—</a:t>
            </a:r>
            <a:r>
              <a:rPr lang="zh-CN" altLang="en-US" sz="1400" dirty="0">
                <a:solidFill>
                  <a:schemeClr val="bg1"/>
                </a:solidFill>
              </a:rPr>
              <a:t>用户访谈</a:t>
            </a:r>
          </a:p>
        </p:txBody>
      </p:sp>
      <p:sp>
        <p:nvSpPr>
          <p:cNvPr id="29" name="文本框 28">
            <a:extLst>
              <a:ext uri="{FF2B5EF4-FFF2-40B4-BE49-F238E27FC236}">
                <a16:creationId xmlns:a16="http://schemas.microsoft.com/office/drawing/2014/main" id="{17A6FD06-1017-461C-8BEF-982ACBA379A1}"/>
              </a:ext>
            </a:extLst>
          </p:cNvPr>
          <p:cNvSpPr txBox="1"/>
          <p:nvPr/>
        </p:nvSpPr>
        <p:spPr>
          <a:xfrm>
            <a:off x="6130751" y="365782"/>
            <a:ext cx="400110" cy="2206595"/>
          </a:xfrm>
          <a:prstGeom prst="rect">
            <a:avLst/>
          </a:prstGeom>
          <a:noFill/>
        </p:spPr>
        <p:txBody>
          <a:bodyPr vert="eaVert" wrap="square" anchor="b" anchorCtr="0">
            <a:spAutoFit/>
          </a:bodyPr>
          <a:lstStyle/>
          <a:p>
            <a:r>
              <a:rPr lang="en-US" altLang="zh-CN" sz="1400" dirty="0">
                <a:solidFill>
                  <a:schemeClr val="bg1"/>
                </a:solidFill>
              </a:rPr>
              <a:t>10.12—</a:t>
            </a:r>
            <a:r>
              <a:rPr lang="zh-CN" altLang="en-US" sz="1400" dirty="0">
                <a:solidFill>
                  <a:schemeClr val="bg1"/>
                </a:solidFill>
              </a:rPr>
              <a:t>与华为老师会议</a:t>
            </a:r>
          </a:p>
        </p:txBody>
      </p:sp>
      <p:sp>
        <p:nvSpPr>
          <p:cNvPr id="31" name="文本框 30">
            <a:extLst>
              <a:ext uri="{FF2B5EF4-FFF2-40B4-BE49-F238E27FC236}">
                <a16:creationId xmlns:a16="http://schemas.microsoft.com/office/drawing/2014/main" id="{CBD6D2A7-71DA-4F38-A664-7C84A77D9C00}"/>
              </a:ext>
            </a:extLst>
          </p:cNvPr>
          <p:cNvSpPr txBox="1"/>
          <p:nvPr/>
        </p:nvSpPr>
        <p:spPr>
          <a:xfrm>
            <a:off x="8306698" y="5226822"/>
            <a:ext cx="400110" cy="1665292"/>
          </a:xfrm>
          <a:prstGeom prst="rect">
            <a:avLst/>
          </a:prstGeom>
          <a:noFill/>
        </p:spPr>
        <p:txBody>
          <a:bodyPr vert="eaVert" wrap="square">
            <a:spAutoFit/>
          </a:bodyPr>
          <a:lstStyle/>
          <a:p>
            <a:r>
              <a:rPr lang="en-US" altLang="zh-CN" sz="1400" dirty="0">
                <a:solidFill>
                  <a:schemeClr val="bg1"/>
                </a:solidFill>
              </a:rPr>
              <a:t>11.27—</a:t>
            </a:r>
            <a:r>
              <a:rPr lang="zh-CN" altLang="en-US" sz="1400" dirty="0">
                <a:solidFill>
                  <a:schemeClr val="bg1"/>
                </a:solidFill>
              </a:rPr>
              <a:t>功能原型</a:t>
            </a:r>
          </a:p>
        </p:txBody>
      </p:sp>
      <p:sp>
        <p:nvSpPr>
          <p:cNvPr id="32" name="文本框 31">
            <a:extLst>
              <a:ext uri="{FF2B5EF4-FFF2-40B4-BE49-F238E27FC236}">
                <a16:creationId xmlns:a16="http://schemas.microsoft.com/office/drawing/2014/main" id="{BBBB5C54-5271-4FD9-AD2D-FB7501841CB0}"/>
              </a:ext>
            </a:extLst>
          </p:cNvPr>
          <p:cNvSpPr txBox="1"/>
          <p:nvPr/>
        </p:nvSpPr>
        <p:spPr>
          <a:xfrm>
            <a:off x="9434029" y="5226822"/>
            <a:ext cx="400110" cy="1665291"/>
          </a:xfrm>
          <a:prstGeom prst="rect">
            <a:avLst/>
          </a:prstGeom>
          <a:noFill/>
        </p:spPr>
        <p:txBody>
          <a:bodyPr vert="eaVert" wrap="square">
            <a:spAutoFit/>
          </a:bodyPr>
          <a:lstStyle/>
          <a:p>
            <a:r>
              <a:rPr lang="en-US" altLang="zh-CN" sz="1400" dirty="0">
                <a:solidFill>
                  <a:schemeClr val="bg1"/>
                </a:solidFill>
              </a:rPr>
              <a:t>12.06—</a:t>
            </a:r>
            <a:r>
              <a:rPr lang="zh-CN" altLang="en-US" sz="1400" dirty="0">
                <a:solidFill>
                  <a:schemeClr val="bg1"/>
                </a:solidFill>
              </a:rPr>
              <a:t>原型测试</a:t>
            </a:r>
          </a:p>
        </p:txBody>
      </p:sp>
      <p:sp>
        <p:nvSpPr>
          <p:cNvPr id="33" name="文本框 32">
            <a:extLst>
              <a:ext uri="{FF2B5EF4-FFF2-40B4-BE49-F238E27FC236}">
                <a16:creationId xmlns:a16="http://schemas.microsoft.com/office/drawing/2014/main" id="{2881DEAE-5EA2-49D8-8329-762E29D17421}"/>
              </a:ext>
            </a:extLst>
          </p:cNvPr>
          <p:cNvSpPr txBox="1"/>
          <p:nvPr/>
        </p:nvSpPr>
        <p:spPr>
          <a:xfrm>
            <a:off x="10802192" y="5226823"/>
            <a:ext cx="400110" cy="1665292"/>
          </a:xfrm>
          <a:prstGeom prst="rect">
            <a:avLst/>
          </a:prstGeom>
          <a:noFill/>
        </p:spPr>
        <p:txBody>
          <a:bodyPr vert="eaVert" wrap="square">
            <a:spAutoFit/>
          </a:bodyPr>
          <a:lstStyle/>
          <a:p>
            <a:r>
              <a:rPr lang="en-US" altLang="zh-CN" sz="1400" dirty="0">
                <a:solidFill>
                  <a:schemeClr val="bg1"/>
                </a:solidFill>
              </a:rPr>
              <a:t>12.23—</a:t>
            </a:r>
            <a:r>
              <a:rPr lang="zh-CN" altLang="en-US" sz="1400" dirty="0">
                <a:solidFill>
                  <a:schemeClr val="bg1"/>
                </a:solidFill>
              </a:rPr>
              <a:t>用户测试</a:t>
            </a:r>
          </a:p>
        </p:txBody>
      </p:sp>
      <p:sp>
        <p:nvSpPr>
          <p:cNvPr id="34" name="文本框 33">
            <a:extLst>
              <a:ext uri="{FF2B5EF4-FFF2-40B4-BE49-F238E27FC236}">
                <a16:creationId xmlns:a16="http://schemas.microsoft.com/office/drawing/2014/main" id="{B29E7F26-DA2F-4B57-8C0A-3EAD620B3B6C}"/>
              </a:ext>
            </a:extLst>
          </p:cNvPr>
          <p:cNvSpPr txBox="1"/>
          <p:nvPr/>
        </p:nvSpPr>
        <p:spPr>
          <a:xfrm>
            <a:off x="12170355" y="5226822"/>
            <a:ext cx="400110" cy="1846639"/>
          </a:xfrm>
          <a:prstGeom prst="rect">
            <a:avLst/>
          </a:prstGeom>
          <a:noFill/>
        </p:spPr>
        <p:txBody>
          <a:bodyPr vert="eaVert" wrap="square">
            <a:spAutoFit/>
          </a:bodyPr>
          <a:lstStyle/>
          <a:p>
            <a:r>
              <a:rPr lang="en-US" altLang="zh-CN" sz="1400" dirty="0">
                <a:solidFill>
                  <a:schemeClr val="bg1"/>
                </a:solidFill>
              </a:rPr>
              <a:t>12.27—</a:t>
            </a:r>
            <a:r>
              <a:rPr lang="zh-CN" altLang="en-US" sz="1400" dirty="0">
                <a:solidFill>
                  <a:schemeClr val="bg1"/>
                </a:solidFill>
              </a:rPr>
              <a:t>中期汇报</a:t>
            </a:r>
          </a:p>
        </p:txBody>
      </p:sp>
      <p:sp>
        <p:nvSpPr>
          <p:cNvPr id="35" name="文本框 34">
            <a:extLst>
              <a:ext uri="{FF2B5EF4-FFF2-40B4-BE49-F238E27FC236}">
                <a16:creationId xmlns:a16="http://schemas.microsoft.com/office/drawing/2014/main" id="{1C60AA39-2597-4646-B400-08A77234A2CB}"/>
              </a:ext>
            </a:extLst>
          </p:cNvPr>
          <p:cNvSpPr txBox="1"/>
          <p:nvPr/>
        </p:nvSpPr>
        <p:spPr>
          <a:xfrm>
            <a:off x="7465394" y="3951274"/>
            <a:ext cx="1703946" cy="307777"/>
          </a:xfrm>
          <a:prstGeom prst="rect">
            <a:avLst/>
          </a:prstGeom>
          <a:noFill/>
        </p:spPr>
        <p:txBody>
          <a:bodyPr vert="horz" wrap="square">
            <a:spAutoFit/>
          </a:bodyPr>
          <a:lstStyle/>
          <a:p>
            <a:r>
              <a:rPr lang="en-US" altLang="zh-CN" sz="1400" dirty="0">
                <a:solidFill>
                  <a:schemeClr val="bg1"/>
                </a:solidFill>
              </a:rPr>
              <a:t>11.13—</a:t>
            </a:r>
            <a:r>
              <a:rPr lang="zh-CN" altLang="en-US" sz="1400" dirty="0">
                <a:solidFill>
                  <a:schemeClr val="bg1"/>
                </a:solidFill>
              </a:rPr>
              <a:t>体验原型</a:t>
            </a:r>
            <a:endParaRPr lang="en-US" altLang="zh-CN" sz="1400" dirty="0">
              <a:solidFill>
                <a:schemeClr val="bg1"/>
              </a:solidFill>
            </a:endParaRPr>
          </a:p>
        </p:txBody>
      </p:sp>
      <p:sp>
        <p:nvSpPr>
          <p:cNvPr id="37" name="文本框 36">
            <a:extLst>
              <a:ext uri="{FF2B5EF4-FFF2-40B4-BE49-F238E27FC236}">
                <a16:creationId xmlns:a16="http://schemas.microsoft.com/office/drawing/2014/main" id="{3DB4D5CF-0A8C-4025-9EBA-194B51A5117A}"/>
              </a:ext>
            </a:extLst>
          </p:cNvPr>
          <p:cNvSpPr txBox="1"/>
          <p:nvPr/>
        </p:nvSpPr>
        <p:spPr>
          <a:xfrm>
            <a:off x="7012364" y="5226822"/>
            <a:ext cx="400110" cy="1521057"/>
          </a:xfrm>
          <a:prstGeom prst="rect">
            <a:avLst/>
          </a:prstGeom>
          <a:noFill/>
        </p:spPr>
        <p:txBody>
          <a:bodyPr vert="eaVert" wrap="square">
            <a:spAutoFit/>
          </a:bodyPr>
          <a:lstStyle/>
          <a:p>
            <a:r>
              <a:rPr lang="en-US" altLang="zh-CN" sz="1400" dirty="0">
                <a:solidFill>
                  <a:schemeClr val="bg1"/>
                </a:solidFill>
              </a:rPr>
              <a:t>11.21—</a:t>
            </a:r>
            <a:r>
              <a:rPr lang="zh-CN" altLang="en-US" sz="1400" dirty="0">
                <a:solidFill>
                  <a:schemeClr val="bg1"/>
                </a:solidFill>
              </a:rPr>
              <a:t>小鹏试驾</a:t>
            </a:r>
          </a:p>
        </p:txBody>
      </p:sp>
      <p:sp>
        <p:nvSpPr>
          <p:cNvPr id="38" name="文本框 37">
            <a:extLst>
              <a:ext uri="{FF2B5EF4-FFF2-40B4-BE49-F238E27FC236}">
                <a16:creationId xmlns:a16="http://schemas.microsoft.com/office/drawing/2014/main" id="{F8FB79D8-0DF5-4260-84DA-073081681CF7}"/>
              </a:ext>
            </a:extLst>
          </p:cNvPr>
          <p:cNvSpPr txBox="1"/>
          <p:nvPr/>
        </p:nvSpPr>
        <p:spPr>
          <a:xfrm>
            <a:off x="7465394" y="3064331"/>
            <a:ext cx="1968635" cy="307777"/>
          </a:xfrm>
          <a:prstGeom prst="rect">
            <a:avLst/>
          </a:prstGeom>
          <a:noFill/>
        </p:spPr>
        <p:txBody>
          <a:bodyPr vert="horz" wrap="square">
            <a:spAutoFit/>
          </a:bodyPr>
          <a:lstStyle/>
          <a:p>
            <a:r>
              <a:rPr lang="en-US" altLang="zh-CN" sz="1400" dirty="0">
                <a:solidFill>
                  <a:schemeClr val="bg1"/>
                </a:solidFill>
              </a:rPr>
              <a:t>10.16—</a:t>
            </a:r>
            <a:r>
              <a:rPr lang="zh-CN" altLang="en-US" sz="1400" dirty="0">
                <a:solidFill>
                  <a:schemeClr val="bg1"/>
                </a:solidFill>
              </a:rPr>
              <a:t>用户画像</a:t>
            </a:r>
          </a:p>
        </p:txBody>
      </p:sp>
      <p:sp>
        <p:nvSpPr>
          <p:cNvPr id="39" name="椭圆 38">
            <a:extLst>
              <a:ext uri="{FF2B5EF4-FFF2-40B4-BE49-F238E27FC236}">
                <a16:creationId xmlns:a16="http://schemas.microsoft.com/office/drawing/2014/main" id="{C36B3EF0-4A4D-432F-98FE-E608693ECF57}"/>
              </a:ext>
            </a:extLst>
          </p:cNvPr>
          <p:cNvSpPr/>
          <p:nvPr/>
        </p:nvSpPr>
        <p:spPr>
          <a:xfrm>
            <a:off x="12772591" y="423774"/>
            <a:ext cx="263525" cy="2635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985962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副标题 2"/>
          <p:cNvSpPr>
            <a:spLocks noGrp="1"/>
          </p:cNvSpPr>
          <p:nvPr>
            <p:ph type="subTitle" idx="1" hasCustomPrompt="1"/>
            <p:custDataLst>
              <p:tags r:id="rId2"/>
            </p:custDataLst>
          </p:nvPr>
        </p:nvSpPr>
        <p:spPr>
          <a:xfrm>
            <a:off x="10692130" y="833120"/>
            <a:ext cx="2484755" cy="685800"/>
          </a:xfrm>
        </p:spPr>
        <p:txBody>
          <a:bodyPr lIns="89758" tIns="46674" rIns="89758" bIns="46674">
            <a:noAutofit/>
          </a:bodyPr>
          <a:lstStyle/>
          <a:p>
            <a:pPr marL="0" marR="0" indent="0" algn="ctr" defTabSz="914400" rtl="0" eaLnBrk="1" fontAlgn="auto" latinLnBrk="0" hangingPunct="1">
              <a:lnSpc>
                <a:spcPct val="110000"/>
              </a:lnSpc>
              <a:spcBef>
                <a:spcPts val="0"/>
              </a:spcBef>
              <a:spcAft>
                <a:spcPts val="1000"/>
              </a:spcAft>
              <a:buClrTx/>
              <a:buSzTx/>
              <a:buFont typeface="Arial" panose="020B0604020202020204" pitchFamily="34" charset="0"/>
              <a:buNone/>
            </a:pPr>
            <a:r>
              <a:rPr kumimoji="0" lang="zh-CN" altLang="en-US" sz="1800" b="0" i="0" u="none" strike="noStrike" kern="1200" cap="none" spc="200" normalizeH="0" baseline="0" noProof="1">
                <a:solidFill>
                  <a:schemeClr val="bg1"/>
                </a:solidFill>
                <a:uFillTx/>
                <a:latin typeface="Arial" panose="020B0604020202020204" pitchFamily="34" charset="0"/>
                <a:ea typeface="微软雅黑" panose="020B0503020204020204" pitchFamily="34" charset="-122"/>
                <a:cs typeface="+mn-cs"/>
              </a:rPr>
              <a:t>汽车自主权限分配</a:t>
            </a:r>
          </a:p>
        </p:txBody>
      </p:sp>
      <p:sp>
        <p:nvSpPr>
          <p:cNvPr id="2052" name="副标题 2"/>
          <p:cNvSpPr>
            <a:spLocks noGrp="1"/>
          </p:cNvSpPr>
          <p:nvPr>
            <p:custDataLst>
              <p:tags r:id="rId3"/>
            </p:custDataLst>
          </p:nvPr>
        </p:nvSpPr>
        <p:spPr>
          <a:xfrm>
            <a:off x="4655185" y="830580"/>
            <a:ext cx="4368165" cy="302895"/>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2000" baseline="0">
                <a:solidFill>
                  <a:schemeClr val="bg1"/>
                </a:solidFill>
                <a:latin typeface="Arial" panose="020B0604020202020204" pitchFamily="34" charset="0"/>
                <a:ea typeface="微软雅黑" panose="020B0503020204020204" pitchFamily="34" charset="-122"/>
              </a:rPr>
              <a:t>生命监测及健康检测系统</a:t>
            </a:r>
          </a:p>
        </p:txBody>
      </p:sp>
      <p:sp>
        <p:nvSpPr>
          <p:cNvPr id="2053" name="副标题 2"/>
          <p:cNvSpPr>
            <a:spLocks noGrp="1"/>
          </p:cNvSpPr>
          <p:nvPr>
            <p:custDataLst>
              <p:tags r:id="rId4"/>
            </p:custDataLst>
          </p:nvPr>
        </p:nvSpPr>
        <p:spPr>
          <a:xfrm>
            <a:off x="1681654" y="3582713"/>
            <a:ext cx="2860909" cy="430641"/>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2000" baseline="0">
                <a:solidFill>
                  <a:schemeClr val="bg1"/>
                </a:solidFill>
                <a:latin typeface="Arial" panose="020B0604020202020204" pitchFamily="34" charset="0"/>
                <a:ea typeface="微软雅黑" panose="020B0503020204020204" pitchFamily="34" charset="-122"/>
              </a:rPr>
              <a:t>A柱可视化</a:t>
            </a:r>
            <a:r>
              <a:rPr lang="en-US" altLang="zh-CN" sz="2000" baseline="0" dirty="0">
                <a:solidFill>
                  <a:schemeClr val="bg1"/>
                </a:solidFill>
                <a:latin typeface="Arial" panose="020B0604020202020204" pitchFamily="34" charset="0"/>
                <a:ea typeface="微软雅黑" panose="020B0503020204020204" pitchFamily="34" charset="-122"/>
              </a:rPr>
              <a:t> </a:t>
            </a:r>
          </a:p>
        </p:txBody>
      </p:sp>
      <p:sp>
        <p:nvSpPr>
          <p:cNvPr id="2054" name="副标题 2"/>
          <p:cNvSpPr>
            <a:spLocks noGrp="1"/>
          </p:cNvSpPr>
          <p:nvPr>
            <p:custDataLst>
              <p:tags r:id="rId5"/>
            </p:custDataLst>
          </p:nvPr>
        </p:nvSpPr>
        <p:spPr>
          <a:xfrm>
            <a:off x="2112700" y="5399964"/>
            <a:ext cx="1763726" cy="429058"/>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1795" baseline="0">
                <a:solidFill>
                  <a:schemeClr val="bg1"/>
                </a:solidFill>
                <a:latin typeface="Arial" panose="020B0604020202020204" pitchFamily="34" charset="0"/>
                <a:ea typeface="微软雅黑" panose="020B0503020204020204" pitchFamily="34" charset="-122"/>
              </a:rPr>
              <a:t>多屏共建</a:t>
            </a:r>
          </a:p>
        </p:txBody>
      </p:sp>
      <p:sp>
        <p:nvSpPr>
          <p:cNvPr id="8" name="副标题 2"/>
          <p:cNvSpPr>
            <a:spLocks noGrp="1"/>
          </p:cNvSpPr>
          <p:nvPr>
            <p:custDataLst>
              <p:tags r:id="rId6"/>
            </p:custDataLst>
          </p:nvPr>
        </p:nvSpPr>
        <p:spPr>
          <a:xfrm>
            <a:off x="6859775" y="2466636"/>
            <a:ext cx="3082563" cy="429058"/>
          </a:xfrm>
          <a:prstGeom prst="rect">
            <a:avLst/>
          </a:prstGeom>
        </p:spPr>
        <p:txBody>
          <a:bodyPr vert="horz" lIns="89758" tIns="46674" rIns="89758" bIns="46674"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1600" strike="noStrike" noProof="1">
                <a:solidFill>
                  <a:schemeClr val="bg1"/>
                </a:solidFill>
                <a:latin typeface="Arial" panose="020B0604020202020204" pitchFamily="34" charset="0"/>
                <a:ea typeface="微软雅黑" panose="020B0503020204020204" pitchFamily="34" charset="-122"/>
                <a:cs typeface="+mn-cs"/>
              </a:rPr>
              <a:t>HUD系统全车应用</a:t>
            </a:r>
          </a:p>
        </p:txBody>
      </p:sp>
      <p:sp>
        <p:nvSpPr>
          <p:cNvPr id="9" name="副标题 2"/>
          <p:cNvSpPr>
            <a:spLocks noGrp="1"/>
          </p:cNvSpPr>
          <p:nvPr>
            <p:custDataLst>
              <p:tags r:id="rId7"/>
            </p:custDataLst>
          </p:nvPr>
        </p:nvSpPr>
        <p:spPr>
          <a:xfrm>
            <a:off x="3630681" y="4440906"/>
            <a:ext cx="1872970" cy="429058"/>
          </a:xfrm>
          <a:prstGeom prst="rect">
            <a:avLst/>
          </a:prstGeom>
        </p:spPr>
        <p:txBody>
          <a:bodyPr vert="horz" lIns="89758" tIns="46674" rIns="89758" bIns="46674" rtlCol="0">
            <a:normAutofit fontScale="80000" lnSpcReduction="10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2395" strike="noStrike" noProof="1">
                <a:solidFill>
                  <a:schemeClr val="bg1"/>
                </a:solidFill>
              </a:rPr>
              <a:t>智能盲区检测</a:t>
            </a:r>
          </a:p>
        </p:txBody>
      </p:sp>
      <p:sp>
        <p:nvSpPr>
          <p:cNvPr id="11" name="副标题 2"/>
          <p:cNvSpPr>
            <a:spLocks noGrp="1"/>
          </p:cNvSpPr>
          <p:nvPr>
            <p:custDataLst>
              <p:tags r:id="rId8"/>
            </p:custDataLst>
          </p:nvPr>
        </p:nvSpPr>
        <p:spPr>
          <a:xfrm>
            <a:off x="5415280" y="1773555"/>
            <a:ext cx="2197735" cy="487045"/>
          </a:xfrm>
          <a:prstGeom prst="rect">
            <a:avLst/>
          </a:prstGeom>
        </p:spPr>
        <p:txBody>
          <a:bodyPr vert="horz" lIns="89758" tIns="46674" rIns="89758" bIns="46674" rtlCol="0">
            <a:normAutofit fontScale="80000" lnSpcReduction="10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2395" strike="noStrike" noProof="1">
                <a:solidFill>
                  <a:schemeClr val="bg1"/>
                </a:solidFill>
              </a:rPr>
              <a:t>可翻折安全座椅</a:t>
            </a:r>
          </a:p>
        </p:txBody>
      </p:sp>
      <p:sp>
        <p:nvSpPr>
          <p:cNvPr id="13" name="副标题 2"/>
          <p:cNvSpPr>
            <a:spLocks noGrp="1"/>
          </p:cNvSpPr>
          <p:nvPr>
            <p:custDataLst>
              <p:tags r:id="rId9"/>
            </p:custDataLst>
          </p:nvPr>
        </p:nvSpPr>
        <p:spPr>
          <a:xfrm>
            <a:off x="10875767" y="1830290"/>
            <a:ext cx="1917301" cy="430641"/>
          </a:xfrm>
          <a:prstGeom prst="rect">
            <a:avLst/>
          </a:prstGeom>
        </p:spPr>
        <p:txBody>
          <a:bodyPr vert="horz" lIns="89758" tIns="46674" rIns="89758" bIns="46674"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1600" strike="noStrike" noProof="1">
                <a:solidFill>
                  <a:schemeClr val="bg1"/>
                </a:solidFill>
                <a:latin typeface="Arial" panose="020B0604020202020204" pitchFamily="34" charset="0"/>
                <a:ea typeface="微软雅黑" panose="020B0503020204020204" pitchFamily="34" charset="-122"/>
                <a:cs typeface="+mn-cs"/>
              </a:rPr>
              <a:t>智能温度调节</a:t>
            </a:r>
          </a:p>
        </p:txBody>
      </p:sp>
      <p:sp>
        <p:nvSpPr>
          <p:cNvPr id="2060" name="副标题 2"/>
          <p:cNvSpPr>
            <a:spLocks noGrp="1"/>
          </p:cNvSpPr>
          <p:nvPr>
            <p:custDataLst>
              <p:tags r:id="rId10"/>
            </p:custDataLst>
          </p:nvPr>
        </p:nvSpPr>
        <p:spPr>
          <a:xfrm>
            <a:off x="3876675" y="2510790"/>
            <a:ext cx="2191385" cy="325120"/>
          </a:xfrm>
          <a:prstGeom prst="rect">
            <a:avLst/>
          </a:prstGeom>
          <a:noFill/>
          <a:ln w="9525">
            <a:noFill/>
          </a:ln>
        </p:spPr>
        <p:txBody>
          <a:bodyPr lIns="89758" tIns="46674" rIns="89758" bIns="46674" anchor="t" anchorCtr="0"/>
          <a:lstStyle/>
          <a:p>
            <a:pPr algn="ctr">
              <a:lnSpc>
                <a:spcPct val="110000"/>
              </a:lnSpc>
              <a:spcAft>
                <a:spcPts val="1000"/>
              </a:spcAft>
            </a:pPr>
            <a:r>
              <a:rPr lang="zh-CN" altLang="en-US" baseline="0">
                <a:solidFill>
                  <a:schemeClr val="bg1"/>
                </a:solidFill>
                <a:latin typeface="Arial" panose="020B0604020202020204" pitchFamily="34" charset="0"/>
                <a:ea typeface="微软雅黑" panose="020B0503020204020204" pitchFamily="34" charset="-122"/>
              </a:rPr>
              <a:t>智能路况检测提醒</a:t>
            </a:r>
          </a:p>
        </p:txBody>
      </p:sp>
      <p:sp>
        <p:nvSpPr>
          <p:cNvPr id="15" name="副标题 2"/>
          <p:cNvSpPr>
            <a:spLocks noGrp="1"/>
          </p:cNvSpPr>
          <p:nvPr>
            <p:custDataLst>
              <p:tags r:id="rId11"/>
            </p:custDataLst>
          </p:nvPr>
        </p:nvSpPr>
        <p:spPr>
          <a:xfrm>
            <a:off x="11256507" y="5829096"/>
            <a:ext cx="1763726" cy="429058"/>
          </a:xfrm>
          <a:prstGeom prst="rect">
            <a:avLst/>
          </a:prstGeom>
        </p:spPr>
        <p:txBody>
          <a:bodyPr vert="horz" lIns="89758" tIns="46674" rIns="89758" bIns="46674"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en-US" altLang="zh-CN" sz="1800" strike="noStrike" noProof="1">
                <a:solidFill>
                  <a:schemeClr val="bg1"/>
                </a:solidFill>
                <a:latin typeface="Arial" panose="020B0604020202020204" pitchFamily="34" charset="0"/>
                <a:ea typeface="微软雅黑" panose="020B0503020204020204" pitchFamily="34" charset="-122"/>
                <a:cs typeface="+mn-cs"/>
              </a:rPr>
              <a:t>Ai</a:t>
            </a:r>
            <a:r>
              <a:rPr lang="zh-CN" altLang="en-US" sz="1800" strike="noStrike" noProof="1">
                <a:solidFill>
                  <a:schemeClr val="bg1"/>
                </a:solidFill>
                <a:latin typeface="Arial" panose="020B0604020202020204" pitchFamily="34" charset="0"/>
                <a:ea typeface="微软雅黑" panose="020B0503020204020204" pitchFamily="34" charset="-122"/>
                <a:cs typeface="+mn-cs"/>
              </a:rPr>
              <a:t>智能管家</a:t>
            </a:r>
          </a:p>
        </p:txBody>
      </p:sp>
      <p:sp>
        <p:nvSpPr>
          <p:cNvPr id="2062" name="副标题 2"/>
          <p:cNvSpPr>
            <a:spLocks noGrp="1"/>
          </p:cNvSpPr>
          <p:nvPr>
            <p:custDataLst>
              <p:tags r:id="rId12"/>
            </p:custDataLst>
          </p:nvPr>
        </p:nvSpPr>
        <p:spPr>
          <a:xfrm>
            <a:off x="644175" y="622312"/>
            <a:ext cx="2606009" cy="430641"/>
          </a:xfrm>
          <a:prstGeom prst="rect">
            <a:avLst/>
          </a:prstGeom>
          <a:noFill/>
          <a:ln w="9525">
            <a:noFill/>
          </a:ln>
        </p:spPr>
        <p:txBody>
          <a:bodyPr lIns="89758" tIns="46674" rIns="89758" bIns="46674" anchor="t" anchorCtr="0"/>
          <a:lstStyle/>
          <a:p>
            <a:pPr algn="ctr">
              <a:lnSpc>
                <a:spcPct val="110000"/>
              </a:lnSpc>
              <a:spcAft>
                <a:spcPts val="1000"/>
              </a:spcAft>
            </a:pPr>
            <a:r>
              <a:rPr lang="zh-CN" altLang="en-US" baseline="0">
                <a:solidFill>
                  <a:schemeClr val="bg1"/>
                </a:solidFill>
                <a:latin typeface="Arial" panose="020B0604020202020204" pitchFamily="34" charset="0"/>
                <a:ea typeface="微软雅黑" panose="020B0503020204020204" pitchFamily="34" charset="-122"/>
              </a:rPr>
              <a:t>人员滞留报警</a:t>
            </a:r>
          </a:p>
        </p:txBody>
      </p:sp>
      <p:sp>
        <p:nvSpPr>
          <p:cNvPr id="17" name="副标题 2"/>
          <p:cNvSpPr>
            <a:spLocks noGrp="1"/>
          </p:cNvSpPr>
          <p:nvPr>
            <p:custDataLst>
              <p:tags r:id="rId13"/>
            </p:custDataLst>
          </p:nvPr>
        </p:nvSpPr>
        <p:spPr>
          <a:xfrm>
            <a:off x="4334744" y="5498187"/>
            <a:ext cx="2525264" cy="430641"/>
          </a:xfrm>
          <a:prstGeom prst="rect">
            <a:avLst/>
          </a:prstGeom>
        </p:spPr>
        <p:txBody>
          <a:bodyPr vert="horz" lIns="89758" tIns="46674" rIns="89758" bIns="46674" rtlCol="0">
            <a:normAutofit fontScale="67500" lnSpcReduction="20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2395" strike="noStrike" noProof="1">
                <a:solidFill>
                  <a:schemeClr val="bg1"/>
                </a:solidFill>
              </a:rPr>
              <a:t>手势眼球追踪混合交互</a:t>
            </a:r>
          </a:p>
        </p:txBody>
      </p:sp>
      <p:sp>
        <p:nvSpPr>
          <p:cNvPr id="18" name="副标题 2"/>
          <p:cNvSpPr>
            <a:spLocks noGrp="1"/>
          </p:cNvSpPr>
          <p:nvPr>
            <p:custDataLst>
              <p:tags r:id="rId14"/>
            </p:custDataLst>
          </p:nvPr>
        </p:nvSpPr>
        <p:spPr>
          <a:xfrm>
            <a:off x="8757397" y="5757459"/>
            <a:ext cx="1765310" cy="429058"/>
          </a:xfrm>
          <a:prstGeom prst="rect">
            <a:avLst/>
          </a:prstGeom>
        </p:spPr>
        <p:txBody>
          <a:bodyPr vert="horz" lIns="89758" tIns="46674" rIns="89758" bIns="46674"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1800" strike="noStrike" noProof="1">
                <a:solidFill>
                  <a:schemeClr val="bg1"/>
                </a:solidFill>
                <a:latin typeface="Arial" panose="020B0604020202020204" pitchFamily="34" charset="0"/>
                <a:ea typeface="微软雅黑" panose="020B0503020204020204" pitchFamily="34" charset="-122"/>
                <a:cs typeface="+mn-cs"/>
              </a:rPr>
              <a:t>自动破窗系统</a:t>
            </a:r>
          </a:p>
        </p:txBody>
      </p:sp>
      <p:sp>
        <p:nvSpPr>
          <p:cNvPr id="19" name="副标题 2"/>
          <p:cNvSpPr>
            <a:spLocks noGrp="1"/>
          </p:cNvSpPr>
          <p:nvPr>
            <p:custDataLst>
              <p:tags r:id="rId15"/>
            </p:custDataLst>
          </p:nvPr>
        </p:nvSpPr>
        <p:spPr>
          <a:xfrm>
            <a:off x="9255019" y="3706359"/>
            <a:ext cx="2271946" cy="429058"/>
          </a:xfrm>
          <a:prstGeom prst="rect">
            <a:avLst/>
          </a:prstGeom>
        </p:spPr>
        <p:txBody>
          <a:bodyPr vert="horz" lIns="89758" tIns="46674" rIns="89758" bIns="46674"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1600" strike="noStrike" noProof="1">
                <a:solidFill>
                  <a:schemeClr val="bg1"/>
                </a:solidFill>
                <a:latin typeface="Arial" panose="020B0604020202020204" pitchFamily="34" charset="0"/>
                <a:ea typeface="微软雅黑" panose="020B0503020204020204" pitchFamily="34" charset="-122"/>
                <a:cs typeface="+mn-cs"/>
              </a:rPr>
              <a:t>车窗显示集成功能</a:t>
            </a:r>
          </a:p>
        </p:txBody>
      </p:sp>
      <p:sp>
        <p:nvSpPr>
          <p:cNvPr id="20" name="副标题 2"/>
          <p:cNvSpPr>
            <a:spLocks noGrp="1"/>
          </p:cNvSpPr>
          <p:nvPr>
            <p:custDataLst>
              <p:tags r:id="rId16"/>
            </p:custDataLst>
          </p:nvPr>
        </p:nvSpPr>
        <p:spPr>
          <a:xfrm>
            <a:off x="805180" y="2759075"/>
            <a:ext cx="2072640" cy="396240"/>
          </a:xfrm>
          <a:prstGeom prst="rect">
            <a:avLst/>
          </a:prstGeom>
        </p:spPr>
        <p:txBody>
          <a:bodyPr vert="horz" lIns="89758" tIns="46674" rIns="89758" bIns="46674" rtlCol="0">
            <a:normAutofit fontScale="67500" lnSpcReduction="20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2395" strike="noStrike" noProof="1">
                <a:solidFill>
                  <a:schemeClr val="bg1"/>
                </a:solidFill>
              </a:rPr>
              <a:t>行车灯光衰减系统</a:t>
            </a:r>
          </a:p>
        </p:txBody>
      </p:sp>
      <p:sp>
        <p:nvSpPr>
          <p:cNvPr id="21" name="副标题 2"/>
          <p:cNvSpPr>
            <a:spLocks noGrp="1"/>
          </p:cNvSpPr>
          <p:nvPr>
            <p:custDataLst>
              <p:tags r:id="rId17"/>
            </p:custDataLst>
          </p:nvPr>
        </p:nvSpPr>
        <p:spPr>
          <a:xfrm>
            <a:off x="6300605" y="4058108"/>
            <a:ext cx="2157953" cy="430641"/>
          </a:xfrm>
          <a:prstGeom prst="rect">
            <a:avLst/>
          </a:prstGeom>
        </p:spPr>
        <p:txBody>
          <a:bodyPr vert="horz" lIns="89758" tIns="46674" rIns="89758" bIns="46674" rtlCol="0">
            <a:normAutofit fontScale="70000" lnSpcReduction="20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2395" strike="noStrike" noProof="1">
                <a:solidFill>
                  <a:schemeClr val="bg1"/>
                </a:solidFill>
              </a:rPr>
              <a:t>车家互控跨场协同</a:t>
            </a:r>
          </a:p>
        </p:txBody>
      </p:sp>
      <p:sp>
        <p:nvSpPr>
          <p:cNvPr id="2068" name="副标题 2"/>
          <p:cNvSpPr>
            <a:spLocks noGrp="1"/>
          </p:cNvSpPr>
          <p:nvPr>
            <p:custDataLst>
              <p:tags r:id="rId18"/>
            </p:custDataLst>
          </p:nvPr>
        </p:nvSpPr>
        <p:spPr>
          <a:xfrm>
            <a:off x="426503" y="4427400"/>
            <a:ext cx="1872970" cy="429058"/>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2000" baseline="0">
                <a:solidFill>
                  <a:schemeClr val="bg1"/>
                </a:solidFill>
                <a:latin typeface="Arial" panose="020B0604020202020204" pitchFamily="34" charset="0"/>
                <a:ea typeface="微软雅黑" panose="020B0503020204020204" pitchFamily="34" charset="-122"/>
              </a:rPr>
              <a:t>车用无线耳机</a:t>
            </a:r>
          </a:p>
        </p:txBody>
      </p:sp>
      <p:sp>
        <p:nvSpPr>
          <p:cNvPr id="2069" name="副标题 2"/>
          <p:cNvSpPr>
            <a:spLocks noGrp="1"/>
          </p:cNvSpPr>
          <p:nvPr>
            <p:custDataLst>
              <p:tags r:id="rId19"/>
            </p:custDataLst>
          </p:nvPr>
        </p:nvSpPr>
        <p:spPr>
          <a:xfrm>
            <a:off x="7305040" y="4897755"/>
            <a:ext cx="2839085" cy="578485"/>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1600" baseline="0">
                <a:solidFill>
                  <a:schemeClr val="bg1"/>
                </a:solidFill>
                <a:latin typeface="Arial" panose="020B0604020202020204" pitchFamily="34" charset="0"/>
                <a:ea typeface="微软雅黑" panose="020B0503020204020204" pitchFamily="34" charset="-122"/>
              </a:rPr>
              <a:t>功能性参与环形氛围灯</a:t>
            </a:r>
          </a:p>
        </p:txBody>
      </p:sp>
      <p:sp>
        <p:nvSpPr>
          <p:cNvPr id="2070" name="副标题 2"/>
          <p:cNvSpPr>
            <a:spLocks noGrp="1"/>
          </p:cNvSpPr>
          <p:nvPr>
            <p:custDataLst>
              <p:tags r:id="rId20"/>
            </p:custDataLst>
          </p:nvPr>
        </p:nvSpPr>
        <p:spPr>
          <a:xfrm>
            <a:off x="10143830" y="2828610"/>
            <a:ext cx="2104122" cy="429057"/>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2000" baseline="0">
                <a:solidFill>
                  <a:schemeClr val="bg1"/>
                </a:solidFill>
                <a:latin typeface="Arial" panose="020B0604020202020204" pitchFamily="34" charset="0"/>
                <a:ea typeface="微软雅黑" panose="020B0503020204020204" pitchFamily="34" charset="-122"/>
              </a:rPr>
              <a:t>智能穿戴检测</a:t>
            </a:r>
          </a:p>
        </p:txBody>
      </p:sp>
      <p:sp>
        <p:nvSpPr>
          <p:cNvPr id="2" name="文本框 1"/>
          <p:cNvSpPr txBox="1"/>
          <p:nvPr/>
        </p:nvSpPr>
        <p:spPr>
          <a:xfrm>
            <a:off x="4542155" y="3155315"/>
            <a:ext cx="4594860" cy="583565"/>
          </a:xfrm>
          <a:prstGeom prst="rect">
            <a:avLst/>
          </a:prstGeom>
          <a:noFill/>
        </p:spPr>
        <p:txBody>
          <a:bodyPr wrap="square" rtlCol="0">
            <a:spAutoFit/>
          </a:bodyPr>
          <a:lstStyle/>
          <a:p>
            <a:pPr algn="ctr"/>
            <a:r>
              <a:rPr lang="zh-CN" altLang="en-US" sz="3200" dirty="0">
                <a:solidFill>
                  <a:schemeClr val="bg1"/>
                </a:solidFill>
                <a:latin typeface="思源宋体 CN Heavy" panose="02020900000000000000" charset="-122"/>
                <a:ea typeface="思源宋体 CN Heavy" panose="02020900000000000000" charset="-122"/>
                <a:cs typeface="+mj-cs"/>
                <a:sym typeface="+mn-ea"/>
              </a:rPr>
              <a:t>功能设想</a:t>
            </a:r>
            <a:endParaRPr lang="en-US" altLang="zh-CN" sz="3200" dirty="0">
              <a:solidFill>
                <a:schemeClr val="bg1"/>
              </a:solidFill>
              <a:latin typeface="思源宋体 CN Heavy" panose="02020900000000000000" charset="-122"/>
              <a:ea typeface="思源宋体 CN Heavy" panose="02020900000000000000" charset="-122"/>
              <a:cs typeface="+mj-cs"/>
              <a:sym typeface="+mn-ea"/>
            </a:endParaRPr>
          </a:p>
        </p:txBody>
      </p:sp>
      <p:sp>
        <p:nvSpPr>
          <p:cNvPr id="4" name="副标题 2"/>
          <p:cNvSpPr>
            <a:spLocks noGrp="1"/>
          </p:cNvSpPr>
          <p:nvPr>
            <p:custDataLst>
              <p:tags r:id="rId21"/>
            </p:custDataLst>
          </p:nvPr>
        </p:nvSpPr>
        <p:spPr>
          <a:xfrm>
            <a:off x="7379970" y="1631950"/>
            <a:ext cx="4368165" cy="302895"/>
          </a:xfrm>
          <a:prstGeom prst="rect">
            <a:avLst/>
          </a:prstGeom>
          <a:noFill/>
          <a:ln w="9525">
            <a:noFill/>
          </a:ln>
        </p:spPr>
        <p:txBody>
          <a:bodyPr lIns="89758" tIns="46674" rIns="89758" bIns="46674" anchor="t" anchorCtr="0"/>
          <a:lstStyle/>
          <a:p>
            <a:pPr algn="ctr">
              <a:lnSpc>
                <a:spcPct val="110000"/>
              </a:lnSpc>
              <a:spcAft>
                <a:spcPts val="1000"/>
              </a:spcAft>
            </a:pPr>
            <a:r>
              <a:rPr lang="en-US" altLang="zh-CN" baseline="0" dirty="0">
                <a:solidFill>
                  <a:schemeClr val="bg1"/>
                </a:solidFill>
                <a:latin typeface="Arial" panose="020B0604020202020204" pitchFamily="34" charset="0"/>
                <a:ea typeface="微软雅黑" panose="020B0503020204020204" pitchFamily="34" charset="-122"/>
              </a:rPr>
              <a:t>DMS </a:t>
            </a:r>
            <a:r>
              <a:rPr lang="zh-CN" altLang="en-US" baseline="0">
                <a:solidFill>
                  <a:schemeClr val="bg1"/>
                </a:solidFill>
                <a:latin typeface="Arial" panose="020B0604020202020204" pitchFamily="34" charset="0"/>
                <a:ea typeface="微软雅黑" panose="020B0503020204020204" pitchFamily="34" charset="-122"/>
              </a:rPr>
              <a:t>疲劳驾驶监测</a:t>
            </a:r>
          </a:p>
        </p:txBody>
      </p:sp>
      <p:sp>
        <p:nvSpPr>
          <p:cNvPr id="5" name="副标题 2"/>
          <p:cNvSpPr>
            <a:spLocks noGrp="1"/>
          </p:cNvSpPr>
          <p:nvPr>
            <p:custDataLst>
              <p:tags r:id="rId22"/>
            </p:custDataLst>
          </p:nvPr>
        </p:nvSpPr>
        <p:spPr>
          <a:xfrm>
            <a:off x="509270" y="5928995"/>
            <a:ext cx="2284095" cy="212725"/>
          </a:xfrm>
          <a:prstGeom prst="rect">
            <a:avLst/>
          </a:prstGeom>
          <a:noFill/>
          <a:ln w="9525">
            <a:noFill/>
          </a:ln>
        </p:spPr>
        <p:txBody>
          <a:bodyPr lIns="89758" tIns="46674" rIns="89758" bIns="46674" anchor="t" anchorCtr="0"/>
          <a:lstStyle/>
          <a:p>
            <a:pPr algn="ctr">
              <a:lnSpc>
                <a:spcPct val="110000"/>
              </a:lnSpc>
              <a:spcAft>
                <a:spcPts val="1000"/>
              </a:spcAft>
            </a:pPr>
            <a:r>
              <a:rPr lang="zh-CN" altLang="en-US">
                <a:solidFill>
                  <a:schemeClr val="bg1"/>
                </a:solidFill>
                <a:latin typeface="Arial" panose="020B0604020202020204" pitchFamily="34" charset="0"/>
                <a:ea typeface="微软雅黑" panose="020B0503020204020204" pitchFamily="34" charset="-122"/>
                <a:sym typeface="+mn-ea"/>
              </a:rPr>
              <a:t>智能视窗</a:t>
            </a:r>
            <a:r>
              <a:rPr lang="en-US" altLang="zh-CN" baseline="0" dirty="0">
                <a:solidFill>
                  <a:schemeClr val="bg1"/>
                </a:solidFill>
                <a:latin typeface="Arial" panose="020B0604020202020204" pitchFamily="34" charset="0"/>
                <a:ea typeface="微软雅黑" panose="020B0503020204020204" pitchFamily="34" charset="-122"/>
              </a:rPr>
              <a:t> </a:t>
            </a:r>
          </a:p>
        </p:txBody>
      </p:sp>
      <p:sp>
        <p:nvSpPr>
          <p:cNvPr id="7" name="副标题 2"/>
          <p:cNvSpPr>
            <a:spLocks noGrp="1"/>
          </p:cNvSpPr>
          <p:nvPr>
            <p:custDataLst>
              <p:tags r:id="rId23"/>
            </p:custDataLst>
          </p:nvPr>
        </p:nvSpPr>
        <p:spPr>
          <a:xfrm>
            <a:off x="1599042" y="1880784"/>
            <a:ext cx="1765310" cy="429058"/>
          </a:xfrm>
          <a:prstGeom prst="rect">
            <a:avLst/>
          </a:prstGeom>
        </p:spPr>
        <p:txBody>
          <a:bodyPr vert="horz" lIns="89758" tIns="46674" rIns="89758" bIns="46674"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1600" strike="noStrike" noProof="1">
                <a:solidFill>
                  <a:schemeClr val="bg1"/>
                </a:solidFill>
                <a:latin typeface="Arial" panose="020B0604020202020204" pitchFamily="34" charset="0"/>
                <a:ea typeface="微软雅黑" panose="020B0503020204020204" pitchFamily="34" charset="-122"/>
                <a:cs typeface="+mn-cs"/>
              </a:rPr>
              <a:t>紧急灭火功能</a:t>
            </a:r>
          </a:p>
        </p:txBody>
      </p:sp>
      <p:sp>
        <p:nvSpPr>
          <p:cNvPr id="12" name="副标题 2"/>
          <p:cNvSpPr>
            <a:spLocks noGrp="1"/>
          </p:cNvSpPr>
          <p:nvPr>
            <p:custDataLst>
              <p:tags r:id="rId24"/>
            </p:custDataLst>
          </p:nvPr>
        </p:nvSpPr>
        <p:spPr>
          <a:xfrm>
            <a:off x="10337800" y="4568825"/>
            <a:ext cx="2839085" cy="578485"/>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1400" baseline="0">
                <a:solidFill>
                  <a:schemeClr val="bg1"/>
                </a:solidFill>
                <a:latin typeface="Arial" panose="020B0604020202020204" pitchFamily="34" charset="0"/>
                <a:ea typeface="微软雅黑" panose="020B0503020204020204" pitchFamily="34" charset="-122"/>
              </a:rPr>
              <a:t>乘客参与式车载宠物</a:t>
            </a:r>
          </a:p>
        </p:txBody>
      </p:sp>
      <p:sp>
        <p:nvSpPr>
          <p:cNvPr id="14" name="副标题 2"/>
          <p:cNvSpPr>
            <a:spLocks noGrp="1"/>
          </p:cNvSpPr>
          <p:nvPr>
            <p:custDataLst>
              <p:tags r:id="rId25"/>
            </p:custDataLst>
          </p:nvPr>
        </p:nvSpPr>
        <p:spPr>
          <a:xfrm>
            <a:off x="2877820" y="1417320"/>
            <a:ext cx="2839085" cy="578485"/>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1400" baseline="0">
                <a:solidFill>
                  <a:schemeClr val="bg1"/>
                </a:solidFill>
                <a:latin typeface="Arial" panose="020B0604020202020204" pitchFamily="34" charset="0"/>
                <a:ea typeface="微软雅黑" panose="020B0503020204020204" pitchFamily="34" charset="-122"/>
              </a:rPr>
              <a:t>开门警示系统</a:t>
            </a:r>
          </a:p>
        </p:txBody>
      </p:sp>
      <p:sp>
        <p:nvSpPr>
          <p:cNvPr id="31" name="椭圆 30">
            <a:extLst>
              <a:ext uri="{FF2B5EF4-FFF2-40B4-BE49-F238E27FC236}">
                <a16:creationId xmlns:a16="http://schemas.microsoft.com/office/drawing/2014/main" id="{CC675FE0-44B6-49F4-8911-515883C2344D}"/>
              </a:ext>
            </a:extLst>
          </p:cNvPr>
          <p:cNvSpPr/>
          <p:nvPr/>
        </p:nvSpPr>
        <p:spPr>
          <a:xfrm>
            <a:off x="5473987" y="3324769"/>
            <a:ext cx="263525" cy="2635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图片 4" descr="e268a41b20ba74f2c99182231a6bbb1a"/>
          <p:cNvPicPr>
            <a:picLocks noChangeAspect="1"/>
          </p:cNvPicPr>
          <p:nvPr/>
        </p:nvPicPr>
        <p:blipFill>
          <a:blip r:embed="rId3">
            <a:clrChange>
              <a:clrFrom>
                <a:srgbClr val="FFFFFF">
                  <a:alpha val="100000"/>
                </a:srgbClr>
              </a:clrFrom>
              <a:clrTo>
                <a:srgbClr val="FFFFFF">
                  <a:alpha val="100000"/>
                  <a:alpha val="0"/>
                </a:srgbClr>
              </a:clrTo>
            </a:clrChange>
            <a:biLevel thresh="50000"/>
          </a:blip>
          <a:stretch>
            <a:fillRect/>
          </a:stretch>
        </p:blipFill>
        <p:spPr>
          <a:xfrm>
            <a:off x="6308725" y="7258050"/>
            <a:ext cx="680720" cy="680720"/>
          </a:xfrm>
          <a:prstGeom prst="rect">
            <a:avLst/>
          </a:prstGeom>
        </p:spPr>
      </p:pic>
      <p:sp>
        <p:nvSpPr>
          <p:cNvPr id="9" name="椭圆 8"/>
          <p:cNvSpPr/>
          <p:nvPr/>
        </p:nvSpPr>
        <p:spPr>
          <a:xfrm>
            <a:off x="4434205" y="3666490"/>
            <a:ext cx="263525" cy="2635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1">
            <a:extLst>
              <a:ext uri="{FF2B5EF4-FFF2-40B4-BE49-F238E27FC236}">
                <a16:creationId xmlns:a16="http://schemas.microsoft.com/office/drawing/2014/main" id="{002BE69C-7AD6-4E61-84A5-BABB7369A169}"/>
              </a:ext>
            </a:extLst>
          </p:cNvPr>
          <p:cNvSpPr>
            <a:spLocks noGrp="1"/>
          </p:cNvSpPr>
          <p:nvPr>
            <p:ph type="title"/>
          </p:nvPr>
        </p:nvSpPr>
        <p:spPr>
          <a:xfrm>
            <a:off x="1789836" y="2435423"/>
            <a:ext cx="2644369" cy="703748"/>
          </a:xfrm>
        </p:spPr>
        <p:txBody>
          <a:bodyPr>
            <a:noAutofit/>
          </a:bodyPr>
          <a:lstStyle/>
          <a:p>
            <a:pPr algn="ctr"/>
            <a:r>
              <a:rPr lang="zh-CN" altLang="en-US" sz="2400" dirty="0">
                <a:solidFill>
                  <a:schemeClr val="bg1"/>
                </a:solidFill>
                <a:latin typeface="思源宋体 CN Medium" panose="02020500000000000000" charset="-122"/>
                <a:ea typeface="思源宋体 CN Medium" panose="02020500000000000000" charset="-122"/>
                <a:cs typeface="思源宋体 CN Medium" panose="02020500000000000000" charset="-122"/>
              </a:rPr>
              <a:t>效果展示</a:t>
            </a:r>
            <a:r>
              <a:rPr lang="en-US" altLang="zh-CN" sz="2400" dirty="0">
                <a:solidFill>
                  <a:schemeClr val="bg1"/>
                </a:solidFill>
                <a:latin typeface="思源宋体 CN Medium" panose="02020500000000000000" charset="-122"/>
                <a:ea typeface="思源宋体 CN Medium" panose="02020500000000000000" charset="-122"/>
                <a:cs typeface="思源宋体 CN Medium" panose="02020500000000000000" charset="-122"/>
              </a:rPr>
              <a:t>-</a:t>
            </a:r>
            <a:r>
              <a:rPr lang="zh-CN" altLang="en-US" sz="2400" dirty="0">
                <a:solidFill>
                  <a:schemeClr val="bg1"/>
                </a:solidFill>
                <a:latin typeface="思源宋体 CN Medium" panose="02020500000000000000" charset="-122"/>
                <a:ea typeface="思源宋体 CN Medium" panose="02020500000000000000" charset="-122"/>
                <a:cs typeface="思源宋体 CN Medium" panose="02020500000000000000" charset="-122"/>
              </a:rPr>
              <a:t>视频</a:t>
            </a:r>
          </a:p>
        </p:txBody>
      </p:sp>
      <p:sp>
        <p:nvSpPr>
          <p:cNvPr id="6" name="椭圆 5">
            <a:extLst>
              <a:ext uri="{FF2B5EF4-FFF2-40B4-BE49-F238E27FC236}">
                <a16:creationId xmlns:a16="http://schemas.microsoft.com/office/drawing/2014/main" id="{100906A6-D426-4295-BBFE-BFC863F7E27C}"/>
              </a:ext>
            </a:extLst>
          </p:cNvPr>
          <p:cNvSpPr/>
          <p:nvPr/>
        </p:nvSpPr>
        <p:spPr>
          <a:xfrm>
            <a:off x="1526311" y="2655534"/>
            <a:ext cx="263525" cy="2635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a:extLst>
              <a:ext uri="{FF2B5EF4-FFF2-40B4-BE49-F238E27FC236}">
                <a16:creationId xmlns:a16="http://schemas.microsoft.com/office/drawing/2014/main" id="{6AF40EC1-899E-483E-98D2-EDEEC627C9A3}"/>
              </a:ext>
            </a:extLst>
          </p:cNvPr>
          <p:cNvSpPr txBox="1">
            <a:spLocks/>
          </p:cNvSpPr>
          <p:nvPr/>
        </p:nvSpPr>
        <p:spPr>
          <a:xfrm>
            <a:off x="1789836" y="4105460"/>
            <a:ext cx="10630885" cy="703748"/>
          </a:xfrm>
          <a:prstGeom prst="rect">
            <a:avLst/>
          </a:prstGeom>
        </p:spPr>
        <p:txBody>
          <a:bodyPr vert="horz" lIns="90000" tIns="46800" rIns="90000" bIns="46800" rtlCol="0" anchor="ctr" anchorCtr="0">
            <a:no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r>
              <a:rPr lang="zh-CN" altLang="zh-CN" sz="1800" u="sng"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故事：一家人假期一起出游，爸爸开车，路上妈妈和小孩在后排（一起开心的望向并指着窗外的景色）妈妈通过后排窗户上的风景识别功能，将美丽的景色拍摄下来，记录美好回忆，并且可以向孩子展示当地的人文信息和历史故事（教育性</a:t>
            </a:r>
            <a:r>
              <a:rPr lang="en-US" altLang="zh-CN" sz="1800" u="sng"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u="sng"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rPr>
              <a:t>文化性）车窗上内容参照上面，妈妈收藏了刚刚看到的新地点作为一家人以后出行的计划；随后，妈妈还带着孩子在车窗上进行了一些娱乐的小游戏（比如在车窗上与窗外风景和建筑结合，显示一些特效或可爱的卡通人物等等），一路上甚是开心。</a:t>
            </a:r>
            <a:endParaRPr lang="zh-CN" altLang="zh-CN" sz="1800" kern="100" dirty="0">
              <a:solidFill>
                <a:schemeClr val="bg1"/>
              </a:solidFill>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sz="2400" dirty="0">
              <a:solidFill>
                <a:schemeClr val="bg1"/>
              </a:solidFill>
              <a:latin typeface="思源宋体 CN Medium" panose="02020500000000000000" charset="-122"/>
              <a:ea typeface="思源宋体 CN Medium" panose="02020500000000000000" charset="-122"/>
              <a:cs typeface="思源宋体 CN Medium" panose="02020500000000000000" charset="-122"/>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副标题 2"/>
          <p:cNvSpPr>
            <a:spLocks noGrp="1"/>
          </p:cNvSpPr>
          <p:nvPr>
            <p:ph type="subTitle" idx="1" hasCustomPrompt="1"/>
            <p:custDataLst>
              <p:tags r:id="rId2"/>
            </p:custDataLst>
          </p:nvPr>
        </p:nvSpPr>
        <p:spPr>
          <a:xfrm>
            <a:off x="5619966" y="3141042"/>
            <a:ext cx="2484755" cy="685800"/>
          </a:xfrm>
        </p:spPr>
        <p:txBody>
          <a:bodyPr lIns="89758" tIns="46674" rIns="89758" bIns="46674">
            <a:noAutofit/>
          </a:bodyPr>
          <a:lstStyle/>
          <a:p>
            <a:pPr marL="0" marR="0" indent="0" algn="ctr" defTabSz="914400" rtl="0" eaLnBrk="1" fontAlgn="auto" latinLnBrk="0" hangingPunct="1">
              <a:lnSpc>
                <a:spcPct val="110000"/>
              </a:lnSpc>
              <a:spcBef>
                <a:spcPts val="0"/>
              </a:spcBef>
              <a:spcAft>
                <a:spcPts val="1000"/>
              </a:spcAft>
              <a:buClrTx/>
              <a:buSzTx/>
              <a:buFont typeface="Arial" panose="020B0604020202020204" pitchFamily="34" charset="0"/>
              <a:buNone/>
            </a:pPr>
            <a:r>
              <a:rPr kumimoji="0" lang="zh-CN" altLang="en-US" sz="1800" b="0" i="0" u="none" strike="noStrike" kern="1200" cap="none" spc="200" normalizeH="0" baseline="0" noProof="1">
                <a:solidFill>
                  <a:schemeClr val="tx1"/>
                </a:solidFill>
                <a:uFillTx/>
                <a:latin typeface="Arial" panose="020B0604020202020204" pitchFamily="34" charset="0"/>
                <a:ea typeface="微软雅黑" panose="020B0503020204020204" pitchFamily="34" charset="-122"/>
                <a:cs typeface="+mn-cs"/>
              </a:rPr>
              <a:t>汽车自主权限分配</a:t>
            </a:r>
          </a:p>
        </p:txBody>
      </p:sp>
      <p:sp>
        <p:nvSpPr>
          <p:cNvPr id="2052" name="副标题 2"/>
          <p:cNvSpPr>
            <a:spLocks noGrp="1"/>
          </p:cNvSpPr>
          <p:nvPr>
            <p:custDataLst>
              <p:tags r:id="rId3"/>
            </p:custDataLst>
          </p:nvPr>
        </p:nvSpPr>
        <p:spPr>
          <a:xfrm>
            <a:off x="4558342" y="3117212"/>
            <a:ext cx="4368165" cy="302895"/>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2000" baseline="0" dirty="0">
                <a:latin typeface="Arial" panose="020B0604020202020204" pitchFamily="34" charset="0"/>
                <a:ea typeface="微软雅黑" panose="020B0503020204020204" pitchFamily="34" charset="-122"/>
              </a:rPr>
              <a:t>生命监测及健康检测系统</a:t>
            </a:r>
          </a:p>
        </p:txBody>
      </p:sp>
      <p:sp>
        <p:nvSpPr>
          <p:cNvPr id="2053" name="副标题 2"/>
          <p:cNvSpPr>
            <a:spLocks noGrp="1"/>
          </p:cNvSpPr>
          <p:nvPr>
            <p:custDataLst>
              <p:tags r:id="rId4"/>
            </p:custDataLst>
          </p:nvPr>
        </p:nvSpPr>
        <p:spPr>
          <a:xfrm>
            <a:off x="5221018" y="3125793"/>
            <a:ext cx="2860909" cy="430641"/>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2000" baseline="0" dirty="0">
                <a:latin typeface="Arial" panose="020B0604020202020204" pitchFamily="34" charset="0"/>
                <a:ea typeface="微软雅黑" panose="020B0503020204020204" pitchFamily="34" charset="-122"/>
              </a:rPr>
              <a:t>A柱可视化</a:t>
            </a:r>
            <a:r>
              <a:rPr lang="en-US" altLang="zh-CN" sz="2000" baseline="0" dirty="0">
                <a:latin typeface="Arial" panose="020B0604020202020204" pitchFamily="34" charset="0"/>
                <a:ea typeface="微软雅黑" panose="020B0503020204020204" pitchFamily="34" charset="-122"/>
              </a:rPr>
              <a:t> </a:t>
            </a:r>
          </a:p>
        </p:txBody>
      </p:sp>
      <p:sp>
        <p:nvSpPr>
          <p:cNvPr id="2054" name="副标题 2"/>
          <p:cNvSpPr>
            <a:spLocks noGrp="1"/>
          </p:cNvSpPr>
          <p:nvPr>
            <p:custDataLst>
              <p:tags r:id="rId5"/>
            </p:custDataLst>
          </p:nvPr>
        </p:nvSpPr>
        <p:spPr>
          <a:xfrm>
            <a:off x="6025772" y="3103546"/>
            <a:ext cx="1763726" cy="429058"/>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1795" baseline="0" dirty="0">
                <a:latin typeface="Arial" panose="020B0604020202020204" pitchFamily="34" charset="0"/>
                <a:ea typeface="微软雅黑" panose="020B0503020204020204" pitchFamily="34" charset="-122"/>
              </a:rPr>
              <a:t>多屏共建</a:t>
            </a:r>
          </a:p>
        </p:txBody>
      </p:sp>
      <p:sp>
        <p:nvSpPr>
          <p:cNvPr id="8" name="副标题 2"/>
          <p:cNvSpPr>
            <a:spLocks noGrp="1"/>
          </p:cNvSpPr>
          <p:nvPr>
            <p:custDataLst>
              <p:tags r:id="rId6"/>
            </p:custDataLst>
          </p:nvPr>
        </p:nvSpPr>
        <p:spPr>
          <a:xfrm>
            <a:off x="5445998" y="3179147"/>
            <a:ext cx="3082563" cy="429058"/>
          </a:xfrm>
          <a:prstGeom prst="rect">
            <a:avLst/>
          </a:prstGeom>
        </p:spPr>
        <p:txBody>
          <a:bodyPr vert="horz" lIns="89758" tIns="46674" rIns="89758" bIns="46674"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1600" strike="noStrike" noProof="1">
                <a:solidFill>
                  <a:schemeClr val="tx1"/>
                </a:solidFill>
                <a:latin typeface="Arial" panose="020B0604020202020204" pitchFamily="34" charset="0"/>
                <a:ea typeface="微软雅黑" panose="020B0503020204020204" pitchFamily="34" charset="-122"/>
                <a:cs typeface="+mn-cs"/>
              </a:rPr>
              <a:t>HUD系统全车应用</a:t>
            </a:r>
          </a:p>
        </p:txBody>
      </p:sp>
      <p:sp>
        <p:nvSpPr>
          <p:cNvPr id="9" name="副标题 2"/>
          <p:cNvSpPr>
            <a:spLocks noGrp="1"/>
          </p:cNvSpPr>
          <p:nvPr>
            <p:custDataLst>
              <p:tags r:id="rId7"/>
            </p:custDataLst>
          </p:nvPr>
        </p:nvSpPr>
        <p:spPr>
          <a:xfrm>
            <a:off x="5788172" y="3133984"/>
            <a:ext cx="1872970" cy="429058"/>
          </a:xfrm>
          <a:prstGeom prst="rect">
            <a:avLst/>
          </a:prstGeom>
        </p:spPr>
        <p:txBody>
          <a:bodyPr vert="horz" lIns="89758" tIns="46674" rIns="89758" bIns="46674" rtlCol="0">
            <a:normAutofit fontScale="80000" lnSpcReduction="10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2395" strike="noStrike" noProof="1">
                <a:solidFill>
                  <a:schemeClr val="tx1"/>
                </a:solidFill>
              </a:rPr>
              <a:t>智能盲区检测</a:t>
            </a:r>
          </a:p>
        </p:txBody>
      </p:sp>
      <p:sp>
        <p:nvSpPr>
          <p:cNvPr id="11" name="副标题 2"/>
          <p:cNvSpPr>
            <a:spLocks noGrp="1"/>
          </p:cNvSpPr>
          <p:nvPr>
            <p:custDataLst>
              <p:tags r:id="rId8"/>
            </p:custDataLst>
          </p:nvPr>
        </p:nvSpPr>
        <p:spPr>
          <a:xfrm>
            <a:off x="5716905" y="3070481"/>
            <a:ext cx="2197735" cy="487045"/>
          </a:xfrm>
          <a:prstGeom prst="rect">
            <a:avLst/>
          </a:prstGeom>
        </p:spPr>
        <p:txBody>
          <a:bodyPr vert="horz" lIns="89758" tIns="46674" rIns="89758" bIns="46674" rtlCol="0">
            <a:normAutofit fontScale="80000" lnSpcReduction="10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2395" strike="noStrike" noProof="1">
                <a:solidFill>
                  <a:schemeClr val="tx1"/>
                </a:solidFill>
              </a:rPr>
              <a:t>可翻折安全座椅</a:t>
            </a:r>
          </a:p>
        </p:txBody>
      </p:sp>
      <p:sp>
        <p:nvSpPr>
          <p:cNvPr id="13" name="副标题 2"/>
          <p:cNvSpPr>
            <a:spLocks noGrp="1"/>
          </p:cNvSpPr>
          <p:nvPr>
            <p:custDataLst>
              <p:tags r:id="rId9"/>
            </p:custDataLst>
          </p:nvPr>
        </p:nvSpPr>
        <p:spPr>
          <a:xfrm>
            <a:off x="6335256" y="3052039"/>
            <a:ext cx="1917301" cy="430641"/>
          </a:xfrm>
          <a:prstGeom prst="rect">
            <a:avLst/>
          </a:prstGeom>
        </p:spPr>
        <p:txBody>
          <a:bodyPr vert="horz" lIns="89758" tIns="46674" rIns="89758" bIns="46674"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1600" strike="noStrike" noProof="1">
                <a:solidFill>
                  <a:schemeClr val="tx1"/>
                </a:solidFill>
                <a:latin typeface="Arial" panose="020B0604020202020204" pitchFamily="34" charset="0"/>
                <a:ea typeface="微软雅黑" panose="020B0503020204020204" pitchFamily="34" charset="-122"/>
                <a:cs typeface="+mn-cs"/>
              </a:rPr>
              <a:t>智能温度调节</a:t>
            </a:r>
          </a:p>
        </p:txBody>
      </p:sp>
      <p:sp>
        <p:nvSpPr>
          <p:cNvPr id="2060" name="副标题 2"/>
          <p:cNvSpPr>
            <a:spLocks noGrp="1"/>
          </p:cNvSpPr>
          <p:nvPr>
            <p:custDataLst>
              <p:tags r:id="rId10"/>
            </p:custDataLst>
          </p:nvPr>
        </p:nvSpPr>
        <p:spPr>
          <a:xfrm>
            <a:off x="5533972" y="3158107"/>
            <a:ext cx="2191385" cy="325120"/>
          </a:xfrm>
          <a:prstGeom prst="rect">
            <a:avLst/>
          </a:prstGeom>
          <a:noFill/>
          <a:ln w="9525">
            <a:noFill/>
          </a:ln>
        </p:spPr>
        <p:txBody>
          <a:bodyPr lIns="89758" tIns="46674" rIns="89758" bIns="46674" anchor="t" anchorCtr="0"/>
          <a:lstStyle/>
          <a:p>
            <a:pPr algn="ctr">
              <a:lnSpc>
                <a:spcPct val="110000"/>
              </a:lnSpc>
              <a:spcAft>
                <a:spcPts val="1000"/>
              </a:spcAft>
            </a:pPr>
            <a:r>
              <a:rPr lang="zh-CN" altLang="en-US" baseline="0" dirty="0">
                <a:latin typeface="Arial" panose="020B0604020202020204" pitchFamily="34" charset="0"/>
                <a:ea typeface="微软雅黑" panose="020B0503020204020204" pitchFamily="34" charset="-122"/>
              </a:rPr>
              <a:t>智能路况检测提醒</a:t>
            </a:r>
          </a:p>
        </p:txBody>
      </p:sp>
      <p:sp>
        <p:nvSpPr>
          <p:cNvPr id="15" name="副标题 2"/>
          <p:cNvSpPr>
            <a:spLocks noGrp="1"/>
          </p:cNvSpPr>
          <p:nvPr>
            <p:custDataLst>
              <p:tags r:id="rId11"/>
            </p:custDataLst>
          </p:nvPr>
        </p:nvSpPr>
        <p:spPr>
          <a:xfrm>
            <a:off x="6076337" y="3234527"/>
            <a:ext cx="1763726" cy="429058"/>
          </a:xfrm>
          <a:prstGeom prst="rect">
            <a:avLst/>
          </a:prstGeom>
        </p:spPr>
        <p:txBody>
          <a:bodyPr vert="horz" lIns="89758" tIns="46674" rIns="89758" bIns="46674"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en-US" altLang="zh-CN" sz="1800" strike="noStrike" noProof="1">
                <a:solidFill>
                  <a:schemeClr val="tx1"/>
                </a:solidFill>
                <a:latin typeface="Arial" panose="020B0604020202020204" pitchFamily="34" charset="0"/>
                <a:ea typeface="微软雅黑" panose="020B0503020204020204" pitchFamily="34" charset="-122"/>
                <a:cs typeface="+mn-cs"/>
              </a:rPr>
              <a:t>Ai</a:t>
            </a:r>
            <a:r>
              <a:rPr lang="zh-CN" altLang="en-US" sz="1800" strike="noStrike" noProof="1">
                <a:solidFill>
                  <a:schemeClr val="tx1"/>
                </a:solidFill>
                <a:latin typeface="Arial" panose="020B0604020202020204" pitchFamily="34" charset="0"/>
                <a:ea typeface="微软雅黑" panose="020B0503020204020204" pitchFamily="34" charset="-122"/>
                <a:cs typeface="+mn-cs"/>
              </a:rPr>
              <a:t>智能管家</a:t>
            </a:r>
          </a:p>
        </p:txBody>
      </p:sp>
      <p:sp>
        <p:nvSpPr>
          <p:cNvPr id="2062" name="副标题 2"/>
          <p:cNvSpPr>
            <a:spLocks noGrp="1"/>
          </p:cNvSpPr>
          <p:nvPr>
            <p:custDataLst>
              <p:tags r:id="rId12"/>
            </p:custDataLst>
          </p:nvPr>
        </p:nvSpPr>
        <p:spPr>
          <a:xfrm>
            <a:off x="5459167" y="3058725"/>
            <a:ext cx="2606009" cy="430641"/>
          </a:xfrm>
          <a:prstGeom prst="rect">
            <a:avLst/>
          </a:prstGeom>
          <a:noFill/>
          <a:ln w="9525">
            <a:noFill/>
          </a:ln>
        </p:spPr>
        <p:txBody>
          <a:bodyPr lIns="89758" tIns="46674" rIns="89758" bIns="46674" anchor="t" anchorCtr="0"/>
          <a:lstStyle/>
          <a:p>
            <a:pPr algn="ctr">
              <a:lnSpc>
                <a:spcPct val="110000"/>
              </a:lnSpc>
              <a:spcAft>
                <a:spcPts val="1000"/>
              </a:spcAft>
            </a:pPr>
            <a:r>
              <a:rPr lang="zh-CN" altLang="en-US" baseline="0" dirty="0">
                <a:latin typeface="Arial" panose="020B0604020202020204" pitchFamily="34" charset="0"/>
                <a:ea typeface="微软雅黑" panose="020B0503020204020204" pitchFamily="34" charset="-122"/>
              </a:rPr>
              <a:t>人员滞留报警</a:t>
            </a:r>
          </a:p>
        </p:txBody>
      </p:sp>
      <p:sp>
        <p:nvSpPr>
          <p:cNvPr id="17" name="副标题 2"/>
          <p:cNvSpPr>
            <a:spLocks noGrp="1"/>
          </p:cNvSpPr>
          <p:nvPr>
            <p:custDataLst>
              <p:tags r:id="rId13"/>
            </p:custDataLst>
          </p:nvPr>
        </p:nvSpPr>
        <p:spPr>
          <a:xfrm>
            <a:off x="5619966" y="3161113"/>
            <a:ext cx="2525264" cy="430641"/>
          </a:xfrm>
          <a:prstGeom prst="rect">
            <a:avLst/>
          </a:prstGeom>
        </p:spPr>
        <p:txBody>
          <a:bodyPr vert="horz" lIns="89758" tIns="46674" rIns="89758" bIns="46674" rtlCol="0">
            <a:normAutofit fontScale="67500" lnSpcReduction="20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2395" strike="noStrike" noProof="1">
                <a:solidFill>
                  <a:schemeClr val="tx1"/>
                </a:solidFill>
              </a:rPr>
              <a:t>手势眼球追踪混合交互</a:t>
            </a:r>
          </a:p>
        </p:txBody>
      </p:sp>
      <p:sp>
        <p:nvSpPr>
          <p:cNvPr id="18" name="副标题 2"/>
          <p:cNvSpPr>
            <a:spLocks noGrp="1"/>
          </p:cNvSpPr>
          <p:nvPr>
            <p:custDataLst>
              <p:tags r:id="rId14"/>
            </p:custDataLst>
          </p:nvPr>
        </p:nvSpPr>
        <p:spPr>
          <a:xfrm>
            <a:off x="6108500" y="3173311"/>
            <a:ext cx="1765310" cy="429058"/>
          </a:xfrm>
          <a:prstGeom prst="rect">
            <a:avLst/>
          </a:prstGeom>
        </p:spPr>
        <p:txBody>
          <a:bodyPr vert="horz" lIns="89758" tIns="46674" rIns="89758" bIns="46674"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1800" strike="noStrike" noProof="1">
                <a:solidFill>
                  <a:schemeClr val="tx1"/>
                </a:solidFill>
                <a:latin typeface="Arial" panose="020B0604020202020204" pitchFamily="34" charset="0"/>
                <a:ea typeface="微软雅黑" panose="020B0503020204020204" pitchFamily="34" charset="-122"/>
                <a:cs typeface="+mn-cs"/>
              </a:rPr>
              <a:t>自动破窗系统</a:t>
            </a:r>
          </a:p>
        </p:txBody>
      </p:sp>
      <p:sp>
        <p:nvSpPr>
          <p:cNvPr id="19" name="副标题 2"/>
          <p:cNvSpPr>
            <a:spLocks noGrp="1"/>
          </p:cNvSpPr>
          <p:nvPr>
            <p:custDataLst>
              <p:tags r:id="rId15"/>
            </p:custDataLst>
          </p:nvPr>
        </p:nvSpPr>
        <p:spPr>
          <a:xfrm>
            <a:off x="5790433" y="3163851"/>
            <a:ext cx="2271946" cy="429058"/>
          </a:xfrm>
          <a:prstGeom prst="rect">
            <a:avLst/>
          </a:prstGeom>
        </p:spPr>
        <p:txBody>
          <a:bodyPr vert="horz" lIns="89758" tIns="46674" rIns="89758" bIns="46674"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1600" strike="noStrike" noProof="1">
                <a:solidFill>
                  <a:schemeClr val="tx1"/>
                </a:solidFill>
                <a:latin typeface="Arial" panose="020B0604020202020204" pitchFamily="34" charset="0"/>
                <a:ea typeface="微软雅黑" panose="020B0503020204020204" pitchFamily="34" charset="-122"/>
                <a:cs typeface="+mn-cs"/>
              </a:rPr>
              <a:t>车窗显示集成功能</a:t>
            </a:r>
          </a:p>
        </p:txBody>
      </p:sp>
      <p:sp>
        <p:nvSpPr>
          <p:cNvPr id="20" name="副标题 2"/>
          <p:cNvSpPr>
            <a:spLocks noGrp="1"/>
          </p:cNvSpPr>
          <p:nvPr>
            <p:custDataLst>
              <p:tags r:id="rId16"/>
            </p:custDataLst>
          </p:nvPr>
        </p:nvSpPr>
        <p:spPr>
          <a:xfrm>
            <a:off x="5815086" y="3099473"/>
            <a:ext cx="2072640" cy="396240"/>
          </a:xfrm>
          <a:prstGeom prst="rect">
            <a:avLst/>
          </a:prstGeom>
        </p:spPr>
        <p:txBody>
          <a:bodyPr vert="horz" lIns="89758" tIns="46674" rIns="89758" bIns="46674" rtlCol="0">
            <a:normAutofit fontScale="67500" lnSpcReduction="20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2395" strike="noStrike" noProof="1">
                <a:solidFill>
                  <a:schemeClr val="tx1"/>
                </a:solidFill>
              </a:rPr>
              <a:t>行车灯光衰减系统</a:t>
            </a:r>
          </a:p>
        </p:txBody>
      </p:sp>
      <p:sp>
        <p:nvSpPr>
          <p:cNvPr id="21" name="副标题 2"/>
          <p:cNvSpPr>
            <a:spLocks noGrp="1"/>
          </p:cNvSpPr>
          <p:nvPr>
            <p:custDataLst>
              <p:tags r:id="rId17"/>
            </p:custDataLst>
          </p:nvPr>
        </p:nvSpPr>
        <p:spPr>
          <a:xfrm>
            <a:off x="5981697" y="3058724"/>
            <a:ext cx="2157953" cy="430641"/>
          </a:xfrm>
          <a:prstGeom prst="rect">
            <a:avLst/>
          </a:prstGeom>
        </p:spPr>
        <p:txBody>
          <a:bodyPr vert="horz" lIns="89758" tIns="46674" rIns="89758" bIns="46674" rtlCol="0">
            <a:normAutofit fontScale="70000" lnSpcReduction="20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2395" strike="noStrike" noProof="1">
                <a:solidFill>
                  <a:schemeClr val="tx1"/>
                </a:solidFill>
              </a:rPr>
              <a:t>车家互控跨场协同</a:t>
            </a:r>
          </a:p>
        </p:txBody>
      </p:sp>
      <p:sp>
        <p:nvSpPr>
          <p:cNvPr id="2068" name="副标题 2"/>
          <p:cNvSpPr>
            <a:spLocks noGrp="1"/>
          </p:cNvSpPr>
          <p:nvPr>
            <p:custDataLst>
              <p:tags r:id="rId18"/>
            </p:custDataLst>
          </p:nvPr>
        </p:nvSpPr>
        <p:spPr>
          <a:xfrm>
            <a:off x="5865807" y="3088023"/>
            <a:ext cx="1872970" cy="429058"/>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2000" baseline="0" dirty="0">
                <a:latin typeface="Arial" panose="020B0604020202020204" pitchFamily="34" charset="0"/>
                <a:ea typeface="微软雅黑" panose="020B0503020204020204" pitchFamily="34" charset="-122"/>
              </a:rPr>
              <a:t>车用无线耳机</a:t>
            </a:r>
          </a:p>
        </p:txBody>
      </p:sp>
      <p:sp>
        <p:nvSpPr>
          <p:cNvPr id="2069" name="副标题 2"/>
          <p:cNvSpPr>
            <a:spLocks noGrp="1"/>
          </p:cNvSpPr>
          <p:nvPr>
            <p:custDataLst>
              <p:tags r:id="rId19"/>
            </p:custDataLst>
          </p:nvPr>
        </p:nvSpPr>
        <p:spPr>
          <a:xfrm>
            <a:off x="5828146" y="3186335"/>
            <a:ext cx="2839085" cy="578485"/>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1600" baseline="0" dirty="0">
                <a:latin typeface="Arial" panose="020B0604020202020204" pitchFamily="34" charset="0"/>
                <a:ea typeface="微软雅黑" panose="020B0503020204020204" pitchFamily="34" charset="-122"/>
              </a:rPr>
              <a:t>功能性参与环形氛围灯</a:t>
            </a:r>
          </a:p>
        </p:txBody>
      </p:sp>
      <p:sp>
        <p:nvSpPr>
          <p:cNvPr id="2070" name="副标题 2"/>
          <p:cNvSpPr>
            <a:spLocks noGrp="1"/>
          </p:cNvSpPr>
          <p:nvPr>
            <p:custDataLst>
              <p:tags r:id="rId20"/>
            </p:custDataLst>
          </p:nvPr>
        </p:nvSpPr>
        <p:spPr>
          <a:xfrm>
            <a:off x="5763711" y="3114713"/>
            <a:ext cx="2104122" cy="429057"/>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2000" baseline="0" dirty="0">
                <a:latin typeface="Arial" panose="020B0604020202020204" pitchFamily="34" charset="0"/>
                <a:ea typeface="微软雅黑" panose="020B0503020204020204" pitchFamily="34" charset="-122"/>
              </a:rPr>
              <a:t>智能穿戴检测</a:t>
            </a:r>
          </a:p>
        </p:txBody>
      </p:sp>
      <p:sp>
        <p:nvSpPr>
          <p:cNvPr id="2" name="文本框 1"/>
          <p:cNvSpPr txBox="1"/>
          <p:nvPr/>
        </p:nvSpPr>
        <p:spPr>
          <a:xfrm>
            <a:off x="4025669" y="2073358"/>
            <a:ext cx="2148279" cy="499817"/>
          </a:xfrm>
          <a:prstGeom prst="rect">
            <a:avLst/>
          </a:prstGeom>
          <a:noFill/>
        </p:spPr>
        <p:txBody>
          <a:bodyPr wrap="square" rtlCol="0">
            <a:spAutoFit/>
          </a:bodyPr>
          <a:lstStyle/>
          <a:p>
            <a:pPr>
              <a:lnSpc>
                <a:spcPct val="150000"/>
              </a:lnSpc>
              <a:spcBef>
                <a:spcPct val="20000"/>
              </a:spcBef>
            </a:pPr>
            <a:r>
              <a:rPr lang="zh-CN" altLang="en-US" sz="2000" dirty="0">
                <a:solidFill>
                  <a:schemeClr val="bg1"/>
                </a:solidFill>
                <a:latin typeface="思源宋体 CN Heavy" panose="02020900000000000000" charset="-122"/>
                <a:ea typeface="思源宋体 CN Heavy" panose="02020900000000000000" charset="-122"/>
                <a:sym typeface="+mn-ea"/>
              </a:rPr>
              <a:t>骨传导耳机</a:t>
            </a:r>
            <a:endParaRPr lang="en-US" altLang="zh-CN" sz="2000" dirty="0">
              <a:solidFill>
                <a:schemeClr val="bg1"/>
              </a:solidFill>
              <a:latin typeface="思源宋体 CN Heavy" panose="02020900000000000000" charset="-122"/>
              <a:ea typeface="思源宋体 CN Heavy" panose="02020900000000000000" charset="-122"/>
              <a:sym typeface="+mn-ea"/>
            </a:endParaRPr>
          </a:p>
        </p:txBody>
      </p:sp>
      <p:sp>
        <p:nvSpPr>
          <p:cNvPr id="4" name="副标题 2"/>
          <p:cNvSpPr>
            <a:spLocks noGrp="1"/>
          </p:cNvSpPr>
          <p:nvPr>
            <p:custDataLst>
              <p:tags r:id="rId21"/>
            </p:custDataLst>
          </p:nvPr>
        </p:nvSpPr>
        <p:spPr>
          <a:xfrm>
            <a:off x="4860644" y="3194358"/>
            <a:ext cx="4368165" cy="302895"/>
          </a:xfrm>
          <a:prstGeom prst="rect">
            <a:avLst/>
          </a:prstGeom>
          <a:noFill/>
          <a:ln w="9525">
            <a:noFill/>
          </a:ln>
        </p:spPr>
        <p:txBody>
          <a:bodyPr lIns="89758" tIns="46674" rIns="89758" bIns="46674" anchor="t" anchorCtr="0"/>
          <a:lstStyle/>
          <a:p>
            <a:pPr algn="ctr">
              <a:lnSpc>
                <a:spcPct val="110000"/>
              </a:lnSpc>
              <a:spcAft>
                <a:spcPts val="1000"/>
              </a:spcAft>
            </a:pPr>
            <a:r>
              <a:rPr lang="en-US" altLang="zh-CN" baseline="0" dirty="0">
                <a:latin typeface="Arial" panose="020B0604020202020204" pitchFamily="34" charset="0"/>
                <a:ea typeface="微软雅黑" panose="020B0503020204020204" pitchFamily="34" charset="-122"/>
              </a:rPr>
              <a:t>DMS </a:t>
            </a:r>
            <a:r>
              <a:rPr lang="zh-CN" altLang="en-US" baseline="0" dirty="0">
                <a:latin typeface="Arial" panose="020B0604020202020204" pitchFamily="34" charset="0"/>
                <a:ea typeface="微软雅黑" panose="020B0503020204020204" pitchFamily="34" charset="-122"/>
              </a:rPr>
              <a:t>疲劳驾驶监测</a:t>
            </a:r>
          </a:p>
        </p:txBody>
      </p:sp>
      <p:sp>
        <p:nvSpPr>
          <p:cNvPr id="5" name="副标题 2"/>
          <p:cNvSpPr>
            <a:spLocks noGrp="1"/>
          </p:cNvSpPr>
          <p:nvPr>
            <p:custDataLst>
              <p:tags r:id="rId22"/>
            </p:custDataLst>
          </p:nvPr>
        </p:nvSpPr>
        <p:spPr>
          <a:xfrm>
            <a:off x="5845233" y="3091433"/>
            <a:ext cx="2284095" cy="212725"/>
          </a:xfrm>
          <a:prstGeom prst="rect">
            <a:avLst/>
          </a:prstGeom>
          <a:noFill/>
          <a:ln w="9525">
            <a:noFill/>
          </a:ln>
        </p:spPr>
        <p:txBody>
          <a:bodyPr lIns="89758" tIns="46674" rIns="89758" bIns="46674" anchor="t" anchorCtr="0"/>
          <a:lstStyle/>
          <a:p>
            <a:pPr algn="ctr">
              <a:lnSpc>
                <a:spcPct val="110000"/>
              </a:lnSpc>
              <a:spcAft>
                <a:spcPts val="1000"/>
              </a:spcAft>
            </a:pPr>
            <a:r>
              <a:rPr lang="zh-CN" altLang="en-US">
                <a:latin typeface="Arial" panose="020B0604020202020204" pitchFamily="34" charset="0"/>
                <a:ea typeface="微软雅黑" panose="020B0503020204020204" pitchFamily="34" charset="-122"/>
                <a:sym typeface="+mn-ea"/>
              </a:rPr>
              <a:t>智能视窗</a:t>
            </a:r>
            <a:r>
              <a:rPr lang="en-US" altLang="zh-CN" baseline="0" dirty="0">
                <a:latin typeface="Arial" panose="020B0604020202020204" pitchFamily="34" charset="0"/>
                <a:ea typeface="微软雅黑" panose="020B0503020204020204" pitchFamily="34" charset="-122"/>
              </a:rPr>
              <a:t> </a:t>
            </a:r>
          </a:p>
        </p:txBody>
      </p:sp>
      <p:sp>
        <p:nvSpPr>
          <p:cNvPr id="7" name="副标题 2"/>
          <p:cNvSpPr>
            <a:spLocks noGrp="1"/>
          </p:cNvSpPr>
          <p:nvPr>
            <p:custDataLst>
              <p:tags r:id="rId23"/>
            </p:custDataLst>
          </p:nvPr>
        </p:nvSpPr>
        <p:spPr>
          <a:xfrm>
            <a:off x="5977814" y="3114436"/>
            <a:ext cx="1765310" cy="429058"/>
          </a:xfrm>
          <a:prstGeom prst="rect">
            <a:avLst/>
          </a:prstGeom>
        </p:spPr>
        <p:txBody>
          <a:bodyPr vert="horz" lIns="89758" tIns="46674" rIns="89758" bIns="46674"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1600" strike="noStrike" noProof="1">
                <a:solidFill>
                  <a:schemeClr val="tx1"/>
                </a:solidFill>
                <a:latin typeface="Arial" panose="020B0604020202020204" pitchFamily="34" charset="0"/>
                <a:ea typeface="微软雅黑" panose="020B0503020204020204" pitchFamily="34" charset="-122"/>
                <a:cs typeface="+mn-cs"/>
              </a:rPr>
              <a:t>紧急灭火功能</a:t>
            </a:r>
          </a:p>
        </p:txBody>
      </p:sp>
      <p:sp>
        <p:nvSpPr>
          <p:cNvPr id="12" name="副标题 2"/>
          <p:cNvSpPr>
            <a:spLocks noGrp="1"/>
          </p:cNvSpPr>
          <p:nvPr>
            <p:custDataLst>
              <p:tags r:id="rId24"/>
            </p:custDataLst>
          </p:nvPr>
        </p:nvSpPr>
        <p:spPr>
          <a:xfrm>
            <a:off x="5425420" y="3099724"/>
            <a:ext cx="2839085" cy="578485"/>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1400" baseline="0" dirty="0">
                <a:latin typeface="Arial" panose="020B0604020202020204" pitchFamily="34" charset="0"/>
                <a:ea typeface="微软雅黑" panose="020B0503020204020204" pitchFamily="34" charset="-122"/>
              </a:rPr>
              <a:t>乘客参与式车载宠物</a:t>
            </a:r>
          </a:p>
        </p:txBody>
      </p:sp>
      <p:sp>
        <p:nvSpPr>
          <p:cNvPr id="14" name="副标题 2"/>
          <p:cNvSpPr>
            <a:spLocks noGrp="1"/>
          </p:cNvSpPr>
          <p:nvPr>
            <p:custDataLst>
              <p:tags r:id="rId25"/>
            </p:custDataLst>
          </p:nvPr>
        </p:nvSpPr>
        <p:spPr>
          <a:xfrm>
            <a:off x="5358863" y="3107747"/>
            <a:ext cx="2839085" cy="578485"/>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1400" baseline="0" dirty="0">
                <a:latin typeface="Arial" panose="020B0604020202020204" pitchFamily="34" charset="0"/>
                <a:ea typeface="微软雅黑" panose="020B0503020204020204" pitchFamily="34" charset="-122"/>
              </a:rPr>
              <a:t>开门警示系统</a:t>
            </a:r>
          </a:p>
        </p:txBody>
      </p:sp>
      <p:sp>
        <p:nvSpPr>
          <p:cNvPr id="28" name="文本框 27">
            <a:extLst>
              <a:ext uri="{FF2B5EF4-FFF2-40B4-BE49-F238E27FC236}">
                <a16:creationId xmlns:a16="http://schemas.microsoft.com/office/drawing/2014/main" id="{E691AC2D-E780-4E03-9C63-9557E83B9515}"/>
              </a:ext>
            </a:extLst>
          </p:cNvPr>
          <p:cNvSpPr txBox="1"/>
          <p:nvPr/>
        </p:nvSpPr>
        <p:spPr>
          <a:xfrm>
            <a:off x="9015374" y="2521005"/>
            <a:ext cx="1787334" cy="499817"/>
          </a:xfrm>
          <a:prstGeom prst="rect">
            <a:avLst/>
          </a:prstGeom>
          <a:noFill/>
        </p:spPr>
        <p:txBody>
          <a:bodyPr wrap="square" rtlCol="0">
            <a:spAutoFit/>
          </a:bodyPr>
          <a:lstStyle/>
          <a:p>
            <a:pPr>
              <a:lnSpc>
                <a:spcPct val="150000"/>
              </a:lnSpc>
              <a:spcBef>
                <a:spcPct val="20000"/>
              </a:spcBef>
            </a:pPr>
            <a:r>
              <a:rPr lang="zh-CN" altLang="en-US" sz="2000" dirty="0">
                <a:solidFill>
                  <a:schemeClr val="bg1"/>
                </a:solidFill>
                <a:latin typeface="思源宋体 CN Heavy" panose="02020900000000000000" charset="-122"/>
                <a:ea typeface="思源宋体 CN Heavy" panose="02020900000000000000" charset="-122"/>
                <a:sym typeface="+mn-ea"/>
              </a:rPr>
              <a:t>自动安全带</a:t>
            </a:r>
            <a:endParaRPr lang="en-US" altLang="zh-CN" sz="2000" dirty="0">
              <a:solidFill>
                <a:schemeClr val="bg1"/>
              </a:solidFill>
              <a:latin typeface="思源宋体 CN Heavy" panose="02020900000000000000" charset="-122"/>
              <a:ea typeface="思源宋体 CN Heavy" panose="02020900000000000000" charset="-122"/>
              <a:sym typeface="+mn-ea"/>
            </a:endParaRPr>
          </a:p>
        </p:txBody>
      </p:sp>
      <p:sp>
        <p:nvSpPr>
          <p:cNvPr id="29" name="文本框 28">
            <a:extLst>
              <a:ext uri="{FF2B5EF4-FFF2-40B4-BE49-F238E27FC236}">
                <a16:creationId xmlns:a16="http://schemas.microsoft.com/office/drawing/2014/main" id="{8D3072B3-4D43-4A14-B075-D98EDF0B47D5}"/>
              </a:ext>
            </a:extLst>
          </p:cNvPr>
          <p:cNvSpPr txBox="1"/>
          <p:nvPr/>
        </p:nvSpPr>
        <p:spPr>
          <a:xfrm>
            <a:off x="5161455" y="1337509"/>
            <a:ext cx="3036493" cy="499817"/>
          </a:xfrm>
          <a:prstGeom prst="rect">
            <a:avLst/>
          </a:prstGeom>
          <a:noFill/>
        </p:spPr>
        <p:txBody>
          <a:bodyPr wrap="square" rtlCol="0">
            <a:spAutoFit/>
          </a:bodyPr>
          <a:lstStyle/>
          <a:p>
            <a:pPr>
              <a:lnSpc>
                <a:spcPct val="150000"/>
              </a:lnSpc>
              <a:spcBef>
                <a:spcPct val="20000"/>
              </a:spcBef>
            </a:pPr>
            <a:r>
              <a:rPr lang="zh-CN" altLang="en-US" sz="2000" dirty="0">
                <a:solidFill>
                  <a:schemeClr val="bg1"/>
                </a:solidFill>
                <a:latin typeface="思源宋体 CN Heavy" panose="02020900000000000000" charset="-122"/>
                <a:ea typeface="思源宋体 CN Heavy" panose="02020900000000000000" charset="-122"/>
                <a:sym typeface="+mn-ea"/>
              </a:rPr>
              <a:t>行车路线分享和AR导航 </a:t>
            </a:r>
            <a:endParaRPr lang="zh-CN" altLang="en-US" sz="2000" dirty="0">
              <a:solidFill>
                <a:schemeClr val="bg1"/>
              </a:solidFill>
              <a:latin typeface="思源宋体 CN Heavy" panose="02020900000000000000" charset="-122"/>
              <a:ea typeface="思源宋体 CN Heavy" panose="02020900000000000000" charset="-122"/>
            </a:endParaRPr>
          </a:p>
        </p:txBody>
      </p:sp>
      <p:sp>
        <p:nvSpPr>
          <p:cNvPr id="30" name="文本框 29">
            <a:extLst>
              <a:ext uri="{FF2B5EF4-FFF2-40B4-BE49-F238E27FC236}">
                <a16:creationId xmlns:a16="http://schemas.microsoft.com/office/drawing/2014/main" id="{5A5C90E5-864B-4B65-9766-3AD6E9A555E7}"/>
              </a:ext>
            </a:extLst>
          </p:cNvPr>
          <p:cNvSpPr txBox="1"/>
          <p:nvPr/>
        </p:nvSpPr>
        <p:spPr>
          <a:xfrm>
            <a:off x="8190715" y="1849241"/>
            <a:ext cx="2148279" cy="499817"/>
          </a:xfrm>
          <a:prstGeom prst="rect">
            <a:avLst/>
          </a:prstGeom>
          <a:noFill/>
        </p:spPr>
        <p:txBody>
          <a:bodyPr wrap="square" rtlCol="0">
            <a:spAutoFit/>
          </a:bodyPr>
          <a:lstStyle/>
          <a:p>
            <a:pPr>
              <a:lnSpc>
                <a:spcPct val="150000"/>
              </a:lnSpc>
              <a:spcBef>
                <a:spcPct val="20000"/>
              </a:spcBef>
              <a:buClrTx/>
              <a:buSzTx/>
              <a:buFontTx/>
            </a:pPr>
            <a:r>
              <a:rPr lang="zh-CN" altLang="en-US" sz="2000" dirty="0">
                <a:solidFill>
                  <a:schemeClr val="bg1"/>
                </a:solidFill>
                <a:latin typeface="思源宋体 CN Heavy" panose="02020900000000000000" charset="-122"/>
                <a:ea typeface="思源宋体 CN Heavy" panose="02020900000000000000" charset="-122"/>
                <a:sym typeface="+mn-ea"/>
              </a:rPr>
              <a:t>可伸展柔性屏</a:t>
            </a:r>
            <a:endParaRPr lang="zh-CN" altLang="en-US" sz="2000" dirty="0">
              <a:solidFill>
                <a:schemeClr val="bg1"/>
              </a:solidFill>
              <a:latin typeface="思源宋体 CN Heavy" panose="02020900000000000000" charset="-122"/>
              <a:ea typeface="思源宋体 CN Heavy" panose="02020900000000000000" charset="-122"/>
            </a:endParaRPr>
          </a:p>
        </p:txBody>
      </p:sp>
      <p:sp>
        <p:nvSpPr>
          <p:cNvPr id="31" name="文本框 30">
            <a:extLst>
              <a:ext uri="{FF2B5EF4-FFF2-40B4-BE49-F238E27FC236}">
                <a16:creationId xmlns:a16="http://schemas.microsoft.com/office/drawing/2014/main" id="{AD247C25-672E-4B69-86BF-560317CA95CE}"/>
              </a:ext>
            </a:extLst>
          </p:cNvPr>
          <p:cNvSpPr txBox="1"/>
          <p:nvPr/>
        </p:nvSpPr>
        <p:spPr>
          <a:xfrm>
            <a:off x="8624445" y="3756750"/>
            <a:ext cx="1738481" cy="499817"/>
          </a:xfrm>
          <a:prstGeom prst="rect">
            <a:avLst/>
          </a:prstGeom>
          <a:noFill/>
        </p:spPr>
        <p:txBody>
          <a:bodyPr wrap="square" rtlCol="0">
            <a:spAutoFit/>
          </a:bodyPr>
          <a:lstStyle/>
          <a:p>
            <a:pPr>
              <a:lnSpc>
                <a:spcPct val="150000"/>
              </a:lnSpc>
              <a:spcBef>
                <a:spcPct val="20000"/>
              </a:spcBef>
              <a:buClrTx/>
              <a:buSzTx/>
              <a:buFontTx/>
            </a:pPr>
            <a:r>
              <a:rPr lang="zh-CN" altLang="en-US" sz="2000" dirty="0">
                <a:solidFill>
                  <a:schemeClr val="bg1"/>
                </a:solidFill>
                <a:latin typeface="思源宋体 CN Heavy" panose="02020900000000000000" charset="-122"/>
                <a:ea typeface="思源宋体 CN Heavy" panose="02020900000000000000" charset="-122"/>
              </a:rPr>
              <a:t>旋转座椅</a:t>
            </a:r>
          </a:p>
        </p:txBody>
      </p:sp>
      <p:sp>
        <p:nvSpPr>
          <p:cNvPr id="32" name="文本框 31">
            <a:extLst>
              <a:ext uri="{FF2B5EF4-FFF2-40B4-BE49-F238E27FC236}">
                <a16:creationId xmlns:a16="http://schemas.microsoft.com/office/drawing/2014/main" id="{5781A1AF-CEFC-4093-BC3D-7E1B07C7DB89}"/>
              </a:ext>
            </a:extLst>
          </p:cNvPr>
          <p:cNvSpPr txBox="1"/>
          <p:nvPr/>
        </p:nvSpPr>
        <p:spPr>
          <a:xfrm>
            <a:off x="4518781" y="4523832"/>
            <a:ext cx="2148279" cy="499817"/>
          </a:xfrm>
          <a:prstGeom prst="rect">
            <a:avLst/>
          </a:prstGeom>
          <a:noFill/>
        </p:spPr>
        <p:txBody>
          <a:bodyPr wrap="square" rtlCol="0">
            <a:spAutoFit/>
          </a:bodyPr>
          <a:lstStyle/>
          <a:p>
            <a:pPr>
              <a:lnSpc>
                <a:spcPct val="150000"/>
              </a:lnSpc>
              <a:spcBef>
                <a:spcPct val="20000"/>
              </a:spcBef>
            </a:pPr>
            <a:r>
              <a:rPr lang="zh-CN" altLang="en-US" sz="2000" dirty="0">
                <a:solidFill>
                  <a:schemeClr val="bg1"/>
                </a:solidFill>
                <a:latin typeface="思源宋体 CN Heavy" panose="02020900000000000000" charset="-122"/>
                <a:ea typeface="思源宋体 CN Heavy" panose="02020900000000000000" charset="-122"/>
                <a:sym typeface="+mn-ea"/>
              </a:rPr>
              <a:t>情感识别</a:t>
            </a:r>
            <a:endParaRPr lang="zh-CN" altLang="en-US" sz="2000" dirty="0">
              <a:solidFill>
                <a:schemeClr val="bg1"/>
              </a:solidFill>
              <a:latin typeface="思源宋体 CN Heavy" panose="02020900000000000000" charset="-122"/>
              <a:ea typeface="思源宋体 CN Heavy" panose="02020900000000000000" charset="-122"/>
            </a:endParaRPr>
          </a:p>
        </p:txBody>
      </p:sp>
      <p:sp>
        <p:nvSpPr>
          <p:cNvPr id="33" name="文本框 32">
            <a:extLst>
              <a:ext uri="{FF2B5EF4-FFF2-40B4-BE49-F238E27FC236}">
                <a16:creationId xmlns:a16="http://schemas.microsoft.com/office/drawing/2014/main" id="{74FF9234-70E6-4DB1-9950-3904D30B56EF}"/>
              </a:ext>
            </a:extLst>
          </p:cNvPr>
          <p:cNvSpPr txBox="1"/>
          <p:nvPr/>
        </p:nvSpPr>
        <p:spPr>
          <a:xfrm>
            <a:off x="9201158" y="3283731"/>
            <a:ext cx="2860909" cy="499817"/>
          </a:xfrm>
          <a:prstGeom prst="rect">
            <a:avLst/>
          </a:prstGeom>
          <a:noFill/>
        </p:spPr>
        <p:txBody>
          <a:bodyPr wrap="square" rtlCol="0">
            <a:spAutoFit/>
          </a:bodyPr>
          <a:lstStyle/>
          <a:p>
            <a:pPr>
              <a:lnSpc>
                <a:spcPct val="150000"/>
              </a:lnSpc>
              <a:spcBef>
                <a:spcPct val="20000"/>
              </a:spcBef>
            </a:pPr>
            <a:r>
              <a:rPr lang="zh-CN" altLang="en-US" sz="2000" dirty="0">
                <a:solidFill>
                  <a:schemeClr val="bg1"/>
                </a:solidFill>
                <a:latin typeface="思源宋体 CN Heavy" panose="02020900000000000000" charset="-122"/>
                <a:ea typeface="思源宋体 CN Heavy" panose="02020900000000000000" charset="-122"/>
              </a:rPr>
              <a:t>车窗隐私保护模式</a:t>
            </a:r>
          </a:p>
        </p:txBody>
      </p:sp>
      <p:sp>
        <p:nvSpPr>
          <p:cNvPr id="34" name="文本框 33">
            <a:extLst>
              <a:ext uri="{FF2B5EF4-FFF2-40B4-BE49-F238E27FC236}">
                <a16:creationId xmlns:a16="http://schemas.microsoft.com/office/drawing/2014/main" id="{1D115AC9-0957-4FAE-B8F2-1BF96EC48BEA}"/>
              </a:ext>
            </a:extLst>
          </p:cNvPr>
          <p:cNvSpPr txBox="1"/>
          <p:nvPr/>
        </p:nvSpPr>
        <p:spPr>
          <a:xfrm>
            <a:off x="7752464" y="4446363"/>
            <a:ext cx="2156577" cy="499817"/>
          </a:xfrm>
          <a:prstGeom prst="rect">
            <a:avLst/>
          </a:prstGeom>
          <a:noFill/>
        </p:spPr>
        <p:txBody>
          <a:bodyPr wrap="square" rtlCol="0">
            <a:spAutoFit/>
          </a:bodyPr>
          <a:lstStyle/>
          <a:p>
            <a:pPr>
              <a:lnSpc>
                <a:spcPct val="150000"/>
              </a:lnSpc>
              <a:spcBef>
                <a:spcPct val="20000"/>
              </a:spcBef>
            </a:pPr>
            <a:r>
              <a:rPr lang="zh-CN" altLang="en-US" sz="2000" dirty="0">
                <a:solidFill>
                  <a:schemeClr val="bg1"/>
                </a:solidFill>
                <a:latin typeface="思源宋体 CN Heavy" panose="02020900000000000000" charset="-122"/>
                <a:ea typeface="思源宋体 CN Heavy" panose="02020900000000000000" charset="-122"/>
              </a:rPr>
              <a:t>座舱清洁系统</a:t>
            </a:r>
          </a:p>
        </p:txBody>
      </p:sp>
      <p:sp>
        <p:nvSpPr>
          <p:cNvPr id="35" name="文本框 34">
            <a:extLst>
              <a:ext uri="{FF2B5EF4-FFF2-40B4-BE49-F238E27FC236}">
                <a16:creationId xmlns:a16="http://schemas.microsoft.com/office/drawing/2014/main" id="{BF67B327-5DA8-4B2B-A29B-F1F4F57DAF47}"/>
              </a:ext>
            </a:extLst>
          </p:cNvPr>
          <p:cNvSpPr txBox="1"/>
          <p:nvPr/>
        </p:nvSpPr>
        <p:spPr>
          <a:xfrm>
            <a:off x="3748980" y="3749034"/>
            <a:ext cx="2343678" cy="499817"/>
          </a:xfrm>
          <a:prstGeom prst="rect">
            <a:avLst/>
          </a:prstGeom>
          <a:noFill/>
        </p:spPr>
        <p:txBody>
          <a:bodyPr wrap="square" rtlCol="0">
            <a:spAutoFit/>
          </a:bodyPr>
          <a:lstStyle/>
          <a:p>
            <a:pPr>
              <a:lnSpc>
                <a:spcPct val="150000"/>
              </a:lnSpc>
              <a:spcBef>
                <a:spcPct val="20000"/>
              </a:spcBef>
            </a:pPr>
            <a:r>
              <a:rPr lang="zh-CN" altLang="en-US" sz="2000" dirty="0">
                <a:solidFill>
                  <a:schemeClr val="bg1"/>
                </a:solidFill>
                <a:latin typeface="思源宋体 CN Heavy" panose="02020900000000000000" charset="-122"/>
                <a:ea typeface="思源宋体 CN Heavy" panose="02020900000000000000" charset="-122"/>
                <a:sym typeface="+mn-ea"/>
              </a:rPr>
              <a:t>车际社交</a:t>
            </a:r>
          </a:p>
        </p:txBody>
      </p:sp>
      <p:sp>
        <p:nvSpPr>
          <p:cNvPr id="37" name="文本框 36">
            <a:extLst>
              <a:ext uri="{FF2B5EF4-FFF2-40B4-BE49-F238E27FC236}">
                <a16:creationId xmlns:a16="http://schemas.microsoft.com/office/drawing/2014/main" id="{CEF0407C-5B42-4A03-B838-F9FABE1C4E9D}"/>
              </a:ext>
            </a:extLst>
          </p:cNvPr>
          <p:cNvSpPr txBox="1"/>
          <p:nvPr/>
        </p:nvSpPr>
        <p:spPr>
          <a:xfrm>
            <a:off x="5545574" y="5120026"/>
            <a:ext cx="4466014" cy="499817"/>
          </a:xfrm>
          <a:prstGeom prst="rect">
            <a:avLst/>
          </a:prstGeom>
          <a:noFill/>
        </p:spPr>
        <p:txBody>
          <a:bodyPr wrap="square" rtlCol="0">
            <a:spAutoFit/>
          </a:bodyPr>
          <a:lstStyle/>
          <a:p>
            <a:pPr>
              <a:lnSpc>
                <a:spcPct val="150000"/>
              </a:lnSpc>
              <a:spcBef>
                <a:spcPct val="20000"/>
              </a:spcBef>
              <a:buClrTx/>
              <a:buSzTx/>
              <a:buFontTx/>
            </a:pPr>
            <a:r>
              <a:rPr lang="zh-CN" altLang="en-US" sz="2000" dirty="0">
                <a:solidFill>
                  <a:schemeClr val="bg1"/>
                </a:solidFill>
                <a:latin typeface="思源宋体 CN Heavy" panose="02020900000000000000" charset="-122"/>
                <a:ea typeface="思源宋体 CN Heavy" panose="02020900000000000000" charset="-122"/>
                <a:sym typeface="+mn-ea"/>
              </a:rPr>
              <a:t>宝宝/宠物/生命监测 calling</a:t>
            </a:r>
            <a:endParaRPr lang="zh-CN" altLang="en-US" sz="2000" dirty="0">
              <a:solidFill>
                <a:schemeClr val="bg1"/>
              </a:solidFill>
              <a:latin typeface="思源宋体 CN Heavy" panose="02020900000000000000" charset="-122"/>
              <a:ea typeface="思源宋体 CN Heavy" panose="02020900000000000000" charset="-122"/>
            </a:endParaRPr>
          </a:p>
        </p:txBody>
      </p:sp>
      <p:sp>
        <p:nvSpPr>
          <p:cNvPr id="38" name="文本框 37">
            <a:extLst>
              <a:ext uri="{FF2B5EF4-FFF2-40B4-BE49-F238E27FC236}">
                <a16:creationId xmlns:a16="http://schemas.microsoft.com/office/drawing/2014/main" id="{E1ABFE26-DA52-49BB-A67D-61F9AE2CBDC7}"/>
              </a:ext>
            </a:extLst>
          </p:cNvPr>
          <p:cNvSpPr txBox="1"/>
          <p:nvPr/>
        </p:nvSpPr>
        <p:spPr>
          <a:xfrm>
            <a:off x="3171612" y="2966538"/>
            <a:ext cx="2549729" cy="499817"/>
          </a:xfrm>
          <a:prstGeom prst="rect">
            <a:avLst/>
          </a:prstGeom>
          <a:noFill/>
        </p:spPr>
        <p:txBody>
          <a:bodyPr wrap="square" rtlCol="0">
            <a:spAutoFit/>
          </a:bodyPr>
          <a:lstStyle/>
          <a:p>
            <a:pPr>
              <a:lnSpc>
                <a:spcPct val="150000"/>
              </a:lnSpc>
              <a:spcBef>
                <a:spcPct val="20000"/>
              </a:spcBef>
              <a:buClrTx/>
              <a:buSzTx/>
              <a:buFontTx/>
            </a:pPr>
            <a:r>
              <a:rPr lang="zh-CN" altLang="en-US" sz="2000" dirty="0">
                <a:solidFill>
                  <a:schemeClr val="bg1"/>
                </a:solidFill>
                <a:latin typeface="思源宋体 CN Heavy" panose="02020900000000000000" charset="-122"/>
                <a:ea typeface="思源宋体 CN Heavy" panose="02020900000000000000" charset="-122"/>
              </a:rPr>
              <a:t>物品传送装置</a:t>
            </a:r>
          </a:p>
        </p:txBody>
      </p:sp>
      <p:sp>
        <p:nvSpPr>
          <p:cNvPr id="39" name="椭圆 38">
            <a:extLst>
              <a:ext uri="{FF2B5EF4-FFF2-40B4-BE49-F238E27FC236}">
                <a16:creationId xmlns:a16="http://schemas.microsoft.com/office/drawing/2014/main" id="{D7D83D0B-986D-41A4-A487-56B587E53904}"/>
              </a:ext>
            </a:extLst>
          </p:cNvPr>
          <p:cNvSpPr/>
          <p:nvPr/>
        </p:nvSpPr>
        <p:spPr>
          <a:xfrm>
            <a:off x="5654763" y="2080537"/>
            <a:ext cx="2535952" cy="2535952"/>
          </a:xfrm>
          <a:prstGeom prst="ellipse">
            <a:avLst/>
          </a:prstGeom>
          <a:noFill/>
          <a:ln>
            <a:solidFill>
              <a:srgbClr val="FFFF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6A89F32A-A687-4D60-9D79-456F8C627BD2}"/>
              </a:ext>
            </a:extLst>
          </p:cNvPr>
          <p:cNvSpPr/>
          <p:nvPr/>
        </p:nvSpPr>
        <p:spPr>
          <a:xfrm>
            <a:off x="6196586" y="3255555"/>
            <a:ext cx="262674" cy="26267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1EFE321-28CF-4BD6-8AB0-B873CE3F1EAF}"/>
              </a:ext>
            </a:extLst>
          </p:cNvPr>
          <p:cNvSpPr txBox="1"/>
          <p:nvPr/>
        </p:nvSpPr>
        <p:spPr>
          <a:xfrm>
            <a:off x="6546000" y="3000711"/>
            <a:ext cx="2148279" cy="662874"/>
          </a:xfrm>
          <a:prstGeom prst="rect">
            <a:avLst/>
          </a:prstGeom>
          <a:noFill/>
        </p:spPr>
        <p:txBody>
          <a:bodyPr wrap="square" rtlCol="0">
            <a:spAutoFit/>
          </a:bodyPr>
          <a:lstStyle/>
          <a:p>
            <a:pPr>
              <a:lnSpc>
                <a:spcPct val="150000"/>
              </a:lnSpc>
              <a:spcBef>
                <a:spcPct val="20000"/>
              </a:spcBef>
            </a:pPr>
            <a:r>
              <a:rPr lang="zh-CN" altLang="en-US" sz="2800" dirty="0">
                <a:solidFill>
                  <a:schemeClr val="bg1"/>
                </a:solidFill>
                <a:latin typeface="思源宋体 CN Heavy" panose="02020900000000000000" charset="-122"/>
                <a:ea typeface="思源宋体 CN Heavy" panose="02020900000000000000" charset="-122"/>
                <a:sym typeface="+mn-ea"/>
              </a:rPr>
              <a:t>聚焦</a:t>
            </a:r>
            <a:endParaRPr lang="en-US" altLang="zh-CN" sz="2800" dirty="0">
              <a:solidFill>
                <a:schemeClr val="bg1"/>
              </a:solidFill>
              <a:latin typeface="思源宋体 CN Heavy" panose="02020900000000000000" charset="-122"/>
              <a:ea typeface="思源宋体 CN Heavy" panose="02020900000000000000" charset="-122"/>
              <a:sym typeface="+mn-ea"/>
            </a:endParaRPr>
          </a:p>
        </p:txBody>
      </p:sp>
    </p:spTree>
    <p:custDataLst>
      <p:tags r:id="rId1"/>
    </p:custDataLst>
    <p:extLst>
      <p:ext uri="{BB962C8B-B14F-4D97-AF65-F5344CB8AC3E}">
        <p14:creationId xmlns:p14="http://schemas.microsoft.com/office/powerpoint/2010/main" val="1976688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副标题 2"/>
          <p:cNvSpPr>
            <a:spLocks noGrp="1"/>
          </p:cNvSpPr>
          <p:nvPr>
            <p:ph type="subTitle" idx="1" hasCustomPrompt="1"/>
            <p:custDataLst>
              <p:tags r:id="rId2"/>
            </p:custDataLst>
          </p:nvPr>
        </p:nvSpPr>
        <p:spPr>
          <a:xfrm>
            <a:off x="5619966" y="3141042"/>
            <a:ext cx="2484755" cy="685800"/>
          </a:xfrm>
        </p:spPr>
        <p:txBody>
          <a:bodyPr lIns="89758" tIns="46674" rIns="89758" bIns="46674">
            <a:noAutofit/>
          </a:bodyPr>
          <a:lstStyle/>
          <a:p>
            <a:pPr marL="0" marR="0" indent="0" algn="ctr" defTabSz="914400" rtl="0" eaLnBrk="1" fontAlgn="auto" latinLnBrk="0" hangingPunct="1">
              <a:lnSpc>
                <a:spcPct val="110000"/>
              </a:lnSpc>
              <a:spcBef>
                <a:spcPts val="0"/>
              </a:spcBef>
              <a:spcAft>
                <a:spcPts val="1000"/>
              </a:spcAft>
              <a:buClrTx/>
              <a:buSzTx/>
              <a:buFont typeface="Arial" panose="020B0604020202020204" pitchFamily="34" charset="0"/>
              <a:buNone/>
            </a:pPr>
            <a:r>
              <a:rPr kumimoji="0" lang="zh-CN" altLang="en-US" sz="1800" b="0" i="0" u="none" strike="noStrike" kern="1200" cap="none" spc="200" normalizeH="0" baseline="0" noProof="1">
                <a:solidFill>
                  <a:schemeClr val="tx1"/>
                </a:solidFill>
                <a:uFillTx/>
                <a:latin typeface="Arial" panose="020B0604020202020204" pitchFamily="34" charset="0"/>
                <a:ea typeface="微软雅黑" panose="020B0503020204020204" pitchFamily="34" charset="-122"/>
                <a:cs typeface="+mn-cs"/>
              </a:rPr>
              <a:t>汽车自主权限分配</a:t>
            </a:r>
          </a:p>
        </p:txBody>
      </p:sp>
      <p:sp>
        <p:nvSpPr>
          <p:cNvPr id="2052" name="副标题 2"/>
          <p:cNvSpPr>
            <a:spLocks noGrp="1"/>
          </p:cNvSpPr>
          <p:nvPr>
            <p:custDataLst>
              <p:tags r:id="rId3"/>
            </p:custDataLst>
          </p:nvPr>
        </p:nvSpPr>
        <p:spPr>
          <a:xfrm>
            <a:off x="4558342" y="3117212"/>
            <a:ext cx="4368165" cy="302895"/>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2000" baseline="0" dirty="0">
                <a:latin typeface="Arial" panose="020B0604020202020204" pitchFamily="34" charset="0"/>
                <a:ea typeface="微软雅黑" panose="020B0503020204020204" pitchFamily="34" charset="-122"/>
              </a:rPr>
              <a:t>生命监测及健康检测系统</a:t>
            </a:r>
          </a:p>
        </p:txBody>
      </p:sp>
      <p:sp>
        <p:nvSpPr>
          <p:cNvPr id="2053" name="副标题 2"/>
          <p:cNvSpPr>
            <a:spLocks noGrp="1"/>
          </p:cNvSpPr>
          <p:nvPr>
            <p:custDataLst>
              <p:tags r:id="rId4"/>
            </p:custDataLst>
          </p:nvPr>
        </p:nvSpPr>
        <p:spPr>
          <a:xfrm>
            <a:off x="5221018" y="3125793"/>
            <a:ext cx="2860909" cy="430641"/>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2000" baseline="0" dirty="0">
                <a:latin typeface="Arial" panose="020B0604020202020204" pitchFamily="34" charset="0"/>
                <a:ea typeface="微软雅黑" panose="020B0503020204020204" pitchFamily="34" charset="-122"/>
              </a:rPr>
              <a:t>A柱可视化</a:t>
            </a:r>
            <a:r>
              <a:rPr lang="en-US" altLang="zh-CN" sz="2000" baseline="0" dirty="0">
                <a:latin typeface="Arial" panose="020B0604020202020204" pitchFamily="34" charset="0"/>
                <a:ea typeface="微软雅黑" panose="020B0503020204020204" pitchFamily="34" charset="-122"/>
              </a:rPr>
              <a:t> </a:t>
            </a:r>
          </a:p>
        </p:txBody>
      </p:sp>
      <p:sp>
        <p:nvSpPr>
          <p:cNvPr id="2054" name="副标题 2"/>
          <p:cNvSpPr>
            <a:spLocks noGrp="1"/>
          </p:cNvSpPr>
          <p:nvPr>
            <p:custDataLst>
              <p:tags r:id="rId5"/>
            </p:custDataLst>
          </p:nvPr>
        </p:nvSpPr>
        <p:spPr>
          <a:xfrm>
            <a:off x="6025772" y="3103546"/>
            <a:ext cx="1763726" cy="429058"/>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1795" baseline="0" dirty="0">
                <a:latin typeface="Arial" panose="020B0604020202020204" pitchFamily="34" charset="0"/>
                <a:ea typeface="微软雅黑" panose="020B0503020204020204" pitchFamily="34" charset="-122"/>
              </a:rPr>
              <a:t>多屏共建</a:t>
            </a:r>
          </a:p>
        </p:txBody>
      </p:sp>
      <p:sp>
        <p:nvSpPr>
          <p:cNvPr id="8" name="副标题 2"/>
          <p:cNvSpPr>
            <a:spLocks noGrp="1"/>
          </p:cNvSpPr>
          <p:nvPr>
            <p:custDataLst>
              <p:tags r:id="rId6"/>
            </p:custDataLst>
          </p:nvPr>
        </p:nvSpPr>
        <p:spPr>
          <a:xfrm>
            <a:off x="5445998" y="3179147"/>
            <a:ext cx="3082563" cy="429058"/>
          </a:xfrm>
          <a:prstGeom prst="rect">
            <a:avLst/>
          </a:prstGeom>
        </p:spPr>
        <p:txBody>
          <a:bodyPr vert="horz" lIns="89758" tIns="46674" rIns="89758" bIns="46674"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1600" strike="noStrike" noProof="1">
                <a:solidFill>
                  <a:schemeClr val="tx1"/>
                </a:solidFill>
                <a:latin typeface="Arial" panose="020B0604020202020204" pitchFamily="34" charset="0"/>
                <a:ea typeface="微软雅黑" panose="020B0503020204020204" pitchFamily="34" charset="-122"/>
                <a:cs typeface="+mn-cs"/>
              </a:rPr>
              <a:t>HUD系统全车应用</a:t>
            </a:r>
          </a:p>
        </p:txBody>
      </p:sp>
      <p:sp>
        <p:nvSpPr>
          <p:cNvPr id="9" name="副标题 2"/>
          <p:cNvSpPr>
            <a:spLocks noGrp="1"/>
          </p:cNvSpPr>
          <p:nvPr>
            <p:custDataLst>
              <p:tags r:id="rId7"/>
            </p:custDataLst>
          </p:nvPr>
        </p:nvSpPr>
        <p:spPr>
          <a:xfrm>
            <a:off x="5788172" y="3133984"/>
            <a:ext cx="1872970" cy="429058"/>
          </a:xfrm>
          <a:prstGeom prst="rect">
            <a:avLst/>
          </a:prstGeom>
        </p:spPr>
        <p:txBody>
          <a:bodyPr vert="horz" lIns="89758" tIns="46674" rIns="89758" bIns="46674" rtlCol="0">
            <a:normAutofit fontScale="80000" lnSpcReduction="10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2395" strike="noStrike" noProof="1">
                <a:solidFill>
                  <a:schemeClr val="tx1"/>
                </a:solidFill>
              </a:rPr>
              <a:t>智能盲区检测</a:t>
            </a:r>
          </a:p>
        </p:txBody>
      </p:sp>
      <p:sp>
        <p:nvSpPr>
          <p:cNvPr id="11" name="副标题 2"/>
          <p:cNvSpPr>
            <a:spLocks noGrp="1"/>
          </p:cNvSpPr>
          <p:nvPr>
            <p:custDataLst>
              <p:tags r:id="rId8"/>
            </p:custDataLst>
          </p:nvPr>
        </p:nvSpPr>
        <p:spPr>
          <a:xfrm>
            <a:off x="5716905" y="3070481"/>
            <a:ext cx="2197735" cy="487045"/>
          </a:xfrm>
          <a:prstGeom prst="rect">
            <a:avLst/>
          </a:prstGeom>
        </p:spPr>
        <p:txBody>
          <a:bodyPr vert="horz" lIns="89758" tIns="46674" rIns="89758" bIns="46674" rtlCol="0">
            <a:normAutofit fontScale="80000" lnSpcReduction="10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2395" strike="noStrike" noProof="1">
                <a:solidFill>
                  <a:schemeClr val="tx1"/>
                </a:solidFill>
              </a:rPr>
              <a:t>可翻折安全座椅</a:t>
            </a:r>
          </a:p>
        </p:txBody>
      </p:sp>
      <p:sp>
        <p:nvSpPr>
          <p:cNvPr id="13" name="副标题 2"/>
          <p:cNvSpPr>
            <a:spLocks noGrp="1"/>
          </p:cNvSpPr>
          <p:nvPr>
            <p:custDataLst>
              <p:tags r:id="rId9"/>
            </p:custDataLst>
          </p:nvPr>
        </p:nvSpPr>
        <p:spPr>
          <a:xfrm>
            <a:off x="6335256" y="3052039"/>
            <a:ext cx="1917301" cy="430641"/>
          </a:xfrm>
          <a:prstGeom prst="rect">
            <a:avLst/>
          </a:prstGeom>
        </p:spPr>
        <p:txBody>
          <a:bodyPr vert="horz" lIns="89758" tIns="46674" rIns="89758" bIns="46674"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1600" strike="noStrike" noProof="1">
                <a:solidFill>
                  <a:schemeClr val="tx1"/>
                </a:solidFill>
                <a:latin typeface="Arial" panose="020B0604020202020204" pitchFamily="34" charset="0"/>
                <a:ea typeface="微软雅黑" panose="020B0503020204020204" pitchFamily="34" charset="-122"/>
                <a:cs typeface="+mn-cs"/>
              </a:rPr>
              <a:t>智能温度调节</a:t>
            </a:r>
          </a:p>
        </p:txBody>
      </p:sp>
      <p:sp>
        <p:nvSpPr>
          <p:cNvPr id="2060" name="副标题 2"/>
          <p:cNvSpPr>
            <a:spLocks noGrp="1"/>
          </p:cNvSpPr>
          <p:nvPr>
            <p:custDataLst>
              <p:tags r:id="rId10"/>
            </p:custDataLst>
          </p:nvPr>
        </p:nvSpPr>
        <p:spPr>
          <a:xfrm>
            <a:off x="5533972" y="3158107"/>
            <a:ext cx="2191385" cy="325120"/>
          </a:xfrm>
          <a:prstGeom prst="rect">
            <a:avLst/>
          </a:prstGeom>
          <a:noFill/>
          <a:ln w="9525">
            <a:noFill/>
          </a:ln>
        </p:spPr>
        <p:txBody>
          <a:bodyPr lIns="89758" tIns="46674" rIns="89758" bIns="46674" anchor="t" anchorCtr="0"/>
          <a:lstStyle/>
          <a:p>
            <a:pPr algn="ctr">
              <a:lnSpc>
                <a:spcPct val="110000"/>
              </a:lnSpc>
              <a:spcAft>
                <a:spcPts val="1000"/>
              </a:spcAft>
            </a:pPr>
            <a:r>
              <a:rPr lang="zh-CN" altLang="en-US" baseline="0" dirty="0">
                <a:latin typeface="Arial" panose="020B0604020202020204" pitchFamily="34" charset="0"/>
                <a:ea typeface="微软雅黑" panose="020B0503020204020204" pitchFamily="34" charset="-122"/>
              </a:rPr>
              <a:t>智能路况检测提醒</a:t>
            </a:r>
          </a:p>
        </p:txBody>
      </p:sp>
      <p:sp>
        <p:nvSpPr>
          <p:cNvPr id="15" name="副标题 2"/>
          <p:cNvSpPr>
            <a:spLocks noGrp="1"/>
          </p:cNvSpPr>
          <p:nvPr>
            <p:custDataLst>
              <p:tags r:id="rId11"/>
            </p:custDataLst>
          </p:nvPr>
        </p:nvSpPr>
        <p:spPr>
          <a:xfrm>
            <a:off x="6076337" y="3234527"/>
            <a:ext cx="1763726" cy="429058"/>
          </a:xfrm>
          <a:prstGeom prst="rect">
            <a:avLst/>
          </a:prstGeom>
        </p:spPr>
        <p:txBody>
          <a:bodyPr vert="horz" lIns="89758" tIns="46674" rIns="89758" bIns="46674"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en-US" altLang="zh-CN" sz="1800" strike="noStrike" noProof="1">
                <a:solidFill>
                  <a:schemeClr val="tx1"/>
                </a:solidFill>
                <a:latin typeface="Arial" panose="020B0604020202020204" pitchFamily="34" charset="0"/>
                <a:ea typeface="微软雅黑" panose="020B0503020204020204" pitchFamily="34" charset="-122"/>
                <a:cs typeface="+mn-cs"/>
              </a:rPr>
              <a:t>Ai</a:t>
            </a:r>
            <a:r>
              <a:rPr lang="zh-CN" altLang="en-US" sz="1800" strike="noStrike" noProof="1">
                <a:solidFill>
                  <a:schemeClr val="tx1"/>
                </a:solidFill>
                <a:latin typeface="Arial" panose="020B0604020202020204" pitchFamily="34" charset="0"/>
                <a:ea typeface="微软雅黑" panose="020B0503020204020204" pitchFamily="34" charset="-122"/>
                <a:cs typeface="+mn-cs"/>
              </a:rPr>
              <a:t>智能管家</a:t>
            </a:r>
          </a:p>
        </p:txBody>
      </p:sp>
      <p:sp>
        <p:nvSpPr>
          <p:cNvPr id="2062" name="副标题 2"/>
          <p:cNvSpPr>
            <a:spLocks noGrp="1"/>
          </p:cNvSpPr>
          <p:nvPr>
            <p:custDataLst>
              <p:tags r:id="rId12"/>
            </p:custDataLst>
          </p:nvPr>
        </p:nvSpPr>
        <p:spPr>
          <a:xfrm>
            <a:off x="5459167" y="3058725"/>
            <a:ext cx="2606009" cy="430641"/>
          </a:xfrm>
          <a:prstGeom prst="rect">
            <a:avLst/>
          </a:prstGeom>
          <a:noFill/>
          <a:ln w="9525">
            <a:noFill/>
          </a:ln>
        </p:spPr>
        <p:txBody>
          <a:bodyPr lIns="89758" tIns="46674" rIns="89758" bIns="46674" anchor="t" anchorCtr="0"/>
          <a:lstStyle/>
          <a:p>
            <a:pPr algn="ctr">
              <a:lnSpc>
                <a:spcPct val="110000"/>
              </a:lnSpc>
              <a:spcAft>
                <a:spcPts val="1000"/>
              </a:spcAft>
            </a:pPr>
            <a:r>
              <a:rPr lang="zh-CN" altLang="en-US" baseline="0" dirty="0">
                <a:latin typeface="Arial" panose="020B0604020202020204" pitchFamily="34" charset="0"/>
                <a:ea typeface="微软雅黑" panose="020B0503020204020204" pitchFamily="34" charset="-122"/>
              </a:rPr>
              <a:t>人员滞留报警</a:t>
            </a:r>
          </a:p>
        </p:txBody>
      </p:sp>
      <p:sp>
        <p:nvSpPr>
          <p:cNvPr id="17" name="副标题 2"/>
          <p:cNvSpPr>
            <a:spLocks noGrp="1"/>
          </p:cNvSpPr>
          <p:nvPr>
            <p:custDataLst>
              <p:tags r:id="rId13"/>
            </p:custDataLst>
          </p:nvPr>
        </p:nvSpPr>
        <p:spPr>
          <a:xfrm>
            <a:off x="5619966" y="3161113"/>
            <a:ext cx="2525264" cy="430641"/>
          </a:xfrm>
          <a:prstGeom prst="rect">
            <a:avLst/>
          </a:prstGeom>
        </p:spPr>
        <p:txBody>
          <a:bodyPr vert="horz" lIns="89758" tIns="46674" rIns="89758" bIns="46674" rtlCol="0">
            <a:normAutofit fontScale="67500" lnSpcReduction="20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2395" strike="noStrike" noProof="1">
                <a:solidFill>
                  <a:schemeClr val="tx1"/>
                </a:solidFill>
              </a:rPr>
              <a:t>手势眼球追踪混合交互</a:t>
            </a:r>
          </a:p>
        </p:txBody>
      </p:sp>
      <p:sp>
        <p:nvSpPr>
          <p:cNvPr id="18" name="副标题 2"/>
          <p:cNvSpPr>
            <a:spLocks noGrp="1"/>
          </p:cNvSpPr>
          <p:nvPr>
            <p:custDataLst>
              <p:tags r:id="rId14"/>
            </p:custDataLst>
          </p:nvPr>
        </p:nvSpPr>
        <p:spPr>
          <a:xfrm>
            <a:off x="6108500" y="3173311"/>
            <a:ext cx="1765310" cy="429058"/>
          </a:xfrm>
          <a:prstGeom prst="rect">
            <a:avLst/>
          </a:prstGeom>
        </p:spPr>
        <p:txBody>
          <a:bodyPr vert="horz" lIns="89758" tIns="46674" rIns="89758" bIns="46674"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1800" strike="noStrike" noProof="1">
                <a:solidFill>
                  <a:schemeClr val="tx1"/>
                </a:solidFill>
                <a:latin typeface="Arial" panose="020B0604020202020204" pitchFamily="34" charset="0"/>
                <a:ea typeface="微软雅黑" panose="020B0503020204020204" pitchFamily="34" charset="-122"/>
                <a:cs typeface="+mn-cs"/>
              </a:rPr>
              <a:t>自动破窗系统</a:t>
            </a:r>
          </a:p>
        </p:txBody>
      </p:sp>
      <p:sp>
        <p:nvSpPr>
          <p:cNvPr id="19" name="副标题 2"/>
          <p:cNvSpPr>
            <a:spLocks noGrp="1"/>
          </p:cNvSpPr>
          <p:nvPr>
            <p:custDataLst>
              <p:tags r:id="rId15"/>
            </p:custDataLst>
          </p:nvPr>
        </p:nvSpPr>
        <p:spPr>
          <a:xfrm>
            <a:off x="5790433" y="3163851"/>
            <a:ext cx="2271946" cy="429058"/>
          </a:xfrm>
          <a:prstGeom prst="rect">
            <a:avLst/>
          </a:prstGeom>
        </p:spPr>
        <p:txBody>
          <a:bodyPr vert="horz" lIns="89758" tIns="46674" rIns="89758" bIns="46674"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1600" strike="noStrike" noProof="1">
                <a:solidFill>
                  <a:schemeClr val="tx1"/>
                </a:solidFill>
                <a:latin typeface="Arial" panose="020B0604020202020204" pitchFamily="34" charset="0"/>
                <a:ea typeface="微软雅黑" panose="020B0503020204020204" pitchFamily="34" charset="-122"/>
                <a:cs typeface="+mn-cs"/>
              </a:rPr>
              <a:t>车窗显示集成功能</a:t>
            </a:r>
          </a:p>
        </p:txBody>
      </p:sp>
      <p:sp>
        <p:nvSpPr>
          <p:cNvPr id="20" name="副标题 2"/>
          <p:cNvSpPr>
            <a:spLocks noGrp="1"/>
          </p:cNvSpPr>
          <p:nvPr>
            <p:custDataLst>
              <p:tags r:id="rId16"/>
            </p:custDataLst>
          </p:nvPr>
        </p:nvSpPr>
        <p:spPr>
          <a:xfrm>
            <a:off x="5815086" y="3099473"/>
            <a:ext cx="2072640" cy="396240"/>
          </a:xfrm>
          <a:prstGeom prst="rect">
            <a:avLst/>
          </a:prstGeom>
        </p:spPr>
        <p:txBody>
          <a:bodyPr vert="horz" lIns="89758" tIns="46674" rIns="89758" bIns="46674" rtlCol="0">
            <a:normAutofit fontScale="67500" lnSpcReduction="20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2395" strike="noStrike" noProof="1">
                <a:solidFill>
                  <a:schemeClr val="tx1"/>
                </a:solidFill>
              </a:rPr>
              <a:t>行车灯光衰减系统</a:t>
            </a:r>
          </a:p>
        </p:txBody>
      </p:sp>
      <p:sp>
        <p:nvSpPr>
          <p:cNvPr id="21" name="副标题 2"/>
          <p:cNvSpPr>
            <a:spLocks noGrp="1"/>
          </p:cNvSpPr>
          <p:nvPr>
            <p:custDataLst>
              <p:tags r:id="rId17"/>
            </p:custDataLst>
          </p:nvPr>
        </p:nvSpPr>
        <p:spPr>
          <a:xfrm>
            <a:off x="5981697" y="3058724"/>
            <a:ext cx="2157953" cy="430641"/>
          </a:xfrm>
          <a:prstGeom prst="rect">
            <a:avLst/>
          </a:prstGeom>
        </p:spPr>
        <p:txBody>
          <a:bodyPr vert="horz" lIns="89758" tIns="46674" rIns="89758" bIns="46674" rtlCol="0">
            <a:normAutofit fontScale="70000" lnSpcReduction="20000"/>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2395" strike="noStrike" noProof="1">
                <a:solidFill>
                  <a:schemeClr val="tx1"/>
                </a:solidFill>
              </a:rPr>
              <a:t>车家互控跨场协同</a:t>
            </a:r>
          </a:p>
        </p:txBody>
      </p:sp>
      <p:sp>
        <p:nvSpPr>
          <p:cNvPr id="2068" name="副标题 2"/>
          <p:cNvSpPr>
            <a:spLocks noGrp="1"/>
          </p:cNvSpPr>
          <p:nvPr>
            <p:custDataLst>
              <p:tags r:id="rId18"/>
            </p:custDataLst>
          </p:nvPr>
        </p:nvSpPr>
        <p:spPr>
          <a:xfrm>
            <a:off x="5865807" y="3088023"/>
            <a:ext cx="1872970" cy="429058"/>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2000" baseline="0" dirty="0">
                <a:latin typeface="Arial" panose="020B0604020202020204" pitchFamily="34" charset="0"/>
                <a:ea typeface="微软雅黑" panose="020B0503020204020204" pitchFamily="34" charset="-122"/>
              </a:rPr>
              <a:t>车用无线耳机</a:t>
            </a:r>
          </a:p>
        </p:txBody>
      </p:sp>
      <p:sp>
        <p:nvSpPr>
          <p:cNvPr id="2069" name="副标题 2"/>
          <p:cNvSpPr>
            <a:spLocks noGrp="1"/>
          </p:cNvSpPr>
          <p:nvPr>
            <p:custDataLst>
              <p:tags r:id="rId19"/>
            </p:custDataLst>
          </p:nvPr>
        </p:nvSpPr>
        <p:spPr>
          <a:xfrm>
            <a:off x="5828146" y="3186335"/>
            <a:ext cx="2839085" cy="578485"/>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1600" baseline="0" dirty="0">
                <a:latin typeface="Arial" panose="020B0604020202020204" pitchFamily="34" charset="0"/>
                <a:ea typeface="微软雅黑" panose="020B0503020204020204" pitchFamily="34" charset="-122"/>
              </a:rPr>
              <a:t>功能性参与环形氛围灯</a:t>
            </a:r>
          </a:p>
        </p:txBody>
      </p:sp>
      <p:sp>
        <p:nvSpPr>
          <p:cNvPr id="2070" name="副标题 2"/>
          <p:cNvSpPr>
            <a:spLocks noGrp="1"/>
          </p:cNvSpPr>
          <p:nvPr>
            <p:custDataLst>
              <p:tags r:id="rId20"/>
            </p:custDataLst>
          </p:nvPr>
        </p:nvSpPr>
        <p:spPr>
          <a:xfrm>
            <a:off x="5763711" y="3114713"/>
            <a:ext cx="2104122" cy="429057"/>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2000" baseline="0" dirty="0">
                <a:latin typeface="Arial" panose="020B0604020202020204" pitchFamily="34" charset="0"/>
                <a:ea typeface="微软雅黑" panose="020B0503020204020204" pitchFamily="34" charset="-122"/>
              </a:rPr>
              <a:t>智能穿戴检测</a:t>
            </a:r>
          </a:p>
        </p:txBody>
      </p:sp>
      <p:sp>
        <p:nvSpPr>
          <p:cNvPr id="2" name="文本框 1"/>
          <p:cNvSpPr txBox="1"/>
          <p:nvPr/>
        </p:nvSpPr>
        <p:spPr>
          <a:xfrm>
            <a:off x="5759395" y="3227952"/>
            <a:ext cx="2148279" cy="499817"/>
          </a:xfrm>
          <a:prstGeom prst="rect">
            <a:avLst/>
          </a:prstGeom>
          <a:noFill/>
        </p:spPr>
        <p:txBody>
          <a:bodyPr wrap="square" rtlCol="0">
            <a:spAutoFit/>
          </a:bodyPr>
          <a:lstStyle/>
          <a:p>
            <a:pPr>
              <a:lnSpc>
                <a:spcPct val="150000"/>
              </a:lnSpc>
              <a:spcBef>
                <a:spcPct val="20000"/>
              </a:spcBef>
            </a:pPr>
            <a:r>
              <a:rPr lang="zh-CN" altLang="en-US" sz="2000" dirty="0">
                <a:latin typeface="思源宋体 CN Heavy" panose="02020900000000000000" charset="-122"/>
                <a:ea typeface="思源宋体 CN Heavy" panose="02020900000000000000" charset="-122"/>
                <a:sym typeface="+mn-ea"/>
              </a:rPr>
              <a:t>骨传导耳机</a:t>
            </a:r>
            <a:endParaRPr lang="en-US" altLang="zh-CN" sz="2000" dirty="0">
              <a:latin typeface="思源宋体 CN Heavy" panose="02020900000000000000" charset="-122"/>
              <a:ea typeface="思源宋体 CN Heavy" panose="02020900000000000000" charset="-122"/>
              <a:sym typeface="+mn-ea"/>
            </a:endParaRPr>
          </a:p>
        </p:txBody>
      </p:sp>
      <p:sp>
        <p:nvSpPr>
          <p:cNvPr id="4" name="副标题 2"/>
          <p:cNvSpPr>
            <a:spLocks noGrp="1"/>
          </p:cNvSpPr>
          <p:nvPr>
            <p:custDataLst>
              <p:tags r:id="rId21"/>
            </p:custDataLst>
          </p:nvPr>
        </p:nvSpPr>
        <p:spPr>
          <a:xfrm>
            <a:off x="4860644" y="3194358"/>
            <a:ext cx="4368165" cy="302895"/>
          </a:xfrm>
          <a:prstGeom prst="rect">
            <a:avLst/>
          </a:prstGeom>
          <a:noFill/>
          <a:ln w="9525">
            <a:noFill/>
          </a:ln>
        </p:spPr>
        <p:txBody>
          <a:bodyPr lIns="89758" tIns="46674" rIns="89758" bIns="46674" anchor="t" anchorCtr="0"/>
          <a:lstStyle/>
          <a:p>
            <a:pPr algn="ctr">
              <a:lnSpc>
                <a:spcPct val="110000"/>
              </a:lnSpc>
              <a:spcAft>
                <a:spcPts val="1000"/>
              </a:spcAft>
            </a:pPr>
            <a:r>
              <a:rPr lang="en-US" altLang="zh-CN" baseline="0" dirty="0">
                <a:latin typeface="Arial" panose="020B0604020202020204" pitchFamily="34" charset="0"/>
                <a:ea typeface="微软雅黑" panose="020B0503020204020204" pitchFamily="34" charset="-122"/>
              </a:rPr>
              <a:t>DMS </a:t>
            </a:r>
            <a:r>
              <a:rPr lang="zh-CN" altLang="en-US" baseline="0" dirty="0">
                <a:latin typeface="Arial" panose="020B0604020202020204" pitchFamily="34" charset="0"/>
                <a:ea typeface="微软雅黑" panose="020B0503020204020204" pitchFamily="34" charset="-122"/>
              </a:rPr>
              <a:t>疲劳驾驶监测</a:t>
            </a:r>
          </a:p>
        </p:txBody>
      </p:sp>
      <p:sp>
        <p:nvSpPr>
          <p:cNvPr id="5" name="副标题 2"/>
          <p:cNvSpPr>
            <a:spLocks noGrp="1"/>
          </p:cNvSpPr>
          <p:nvPr>
            <p:custDataLst>
              <p:tags r:id="rId22"/>
            </p:custDataLst>
          </p:nvPr>
        </p:nvSpPr>
        <p:spPr>
          <a:xfrm>
            <a:off x="5845233" y="3091433"/>
            <a:ext cx="2284095" cy="212725"/>
          </a:xfrm>
          <a:prstGeom prst="rect">
            <a:avLst/>
          </a:prstGeom>
          <a:noFill/>
          <a:ln w="9525">
            <a:noFill/>
          </a:ln>
        </p:spPr>
        <p:txBody>
          <a:bodyPr lIns="89758" tIns="46674" rIns="89758" bIns="46674" anchor="t" anchorCtr="0"/>
          <a:lstStyle/>
          <a:p>
            <a:pPr algn="ctr">
              <a:lnSpc>
                <a:spcPct val="110000"/>
              </a:lnSpc>
              <a:spcAft>
                <a:spcPts val="1000"/>
              </a:spcAft>
            </a:pPr>
            <a:r>
              <a:rPr lang="zh-CN" altLang="en-US">
                <a:latin typeface="Arial" panose="020B0604020202020204" pitchFamily="34" charset="0"/>
                <a:ea typeface="微软雅黑" panose="020B0503020204020204" pitchFamily="34" charset="-122"/>
                <a:sym typeface="+mn-ea"/>
              </a:rPr>
              <a:t>智能视窗</a:t>
            </a:r>
            <a:r>
              <a:rPr lang="en-US" altLang="zh-CN" baseline="0" dirty="0">
                <a:latin typeface="Arial" panose="020B0604020202020204" pitchFamily="34" charset="0"/>
                <a:ea typeface="微软雅黑" panose="020B0503020204020204" pitchFamily="34" charset="-122"/>
              </a:rPr>
              <a:t> </a:t>
            </a:r>
          </a:p>
        </p:txBody>
      </p:sp>
      <p:sp>
        <p:nvSpPr>
          <p:cNvPr id="7" name="副标题 2"/>
          <p:cNvSpPr>
            <a:spLocks noGrp="1"/>
          </p:cNvSpPr>
          <p:nvPr>
            <p:custDataLst>
              <p:tags r:id="rId23"/>
            </p:custDataLst>
          </p:nvPr>
        </p:nvSpPr>
        <p:spPr>
          <a:xfrm>
            <a:off x="5977814" y="3114436"/>
            <a:ext cx="1765310" cy="429058"/>
          </a:xfrm>
          <a:prstGeom prst="rect">
            <a:avLst/>
          </a:prstGeom>
        </p:spPr>
        <p:txBody>
          <a:bodyPr vert="horz" lIns="89758" tIns="46674" rIns="89758" bIns="46674" rtlCol="0"/>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fontAlgn="auto"/>
            <a:r>
              <a:rPr lang="zh-CN" altLang="en-US" sz="1600" strike="noStrike" noProof="1">
                <a:solidFill>
                  <a:schemeClr val="tx1"/>
                </a:solidFill>
                <a:latin typeface="Arial" panose="020B0604020202020204" pitchFamily="34" charset="0"/>
                <a:ea typeface="微软雅黑" panose="020B0503020204020204" pitchFamily="34" charset="-122"/>
                <a:cs typeface="+mn-cs"/>
              </a:rPr>
              <a:t>紧急灭火功能</a:t>
            </a:r>
          </a:p>
        </p:txBody>
      </p:sp>
      <p:sp>
        <p:nvSpPr>
          <p:cNvPr id="12" name="副标题 2"/>
          <p:cNvSpPr>
            <a:spLocks noGrp="1"/>
          </p:cNvSpPr>
          <p:nvPr>
            <p:custDataLst>
              <p:tags r:id="rId24"/>
            </p:custDataLst>
          </p:nvPr>
        </p:nvSpPr>
        <p:spPr>
          <a:xfrm>
            <a:off x="5425420" y="3099724"/>
            <a:ext cx="2839085" cy="578485"/>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1400" baseline="0" dirty="0">
                <a:latin typeface="Arial" panose="020B0604020202020204" pitchFamily="34" charset="0"/>
                <a:ea typeface="微软雅黑" panose="020B0503020204020204" pitchFamily="34" charset="-122"/>
              </a:rPr>
              <a:t>乘客参与式车载宠物</a:t>
            </a:r>
          </a:p>
        </p:txBody>
      </p:sp>
      <p:sp>
        <p:nvSpPr>
          <p:cNvPr id="14" name="副标题 2"/>
          <p:cNvSpPr>
            <a:spLocks noGrp="1"/>
          </p:cNvSpPr>
          <p:nvPr>
            <p:custDataLst>
              <p:tags r:id="rId25"/>
            </p:custDataLst>
          </p:nvPr>
        </p:nvSpPr>
        <p:spPr>
          <a:xfrm>
            <a:off x="5358863" y="3107747"/>
            <a:ext cx="2839085" cy="578485"/>
          </a:xfrm>
          <a:prstGeom prst="rect">
            <a:avLst/>
          </a:prstGeom>
          <a:noFill/>
          <a:ln w="9525">
            <a:noFill/>
          </a:ln>
        </p:spPr>
        <p:txBody>
          <a:bodyPr lIns="89758" tIns="46674" rIns="89758" bIns="46674" anchor="t" anchorCtr="0"/>
          <a:lstStyle/>
          <a:p>
            <a:pPr algn="ctr">
              <a:lnSpc>
                <a:spcPct val="110000"/>
              </a:lnSpc>
              <a:spcAft>
                <a:spcPts val="1000"/>
              </a:spcAft>
            </a:pPr>
            <a:r>
              <a:rPr lang="zh-CN" altLang="en-US" sz="1400" baseline="0" dirty="0">
                <a:latin typeface="Arial" panose="020B0604020202020204" pitchFamily="34" charset="0"/>
                <a:ea typeface="微软雅黑" panose="020B0503020204020204" pitchFamily="34" charset="-122"/>
              </a:rPr>
              <a:t>开门警示系统</a:t>
            </a:r>
          </a:p>
        </p:txBody>
      </p:sp>
      <p:sp>
        <p:nvSpPr>
          <p:cNvPr id="28" name="文本框 27">
            <a:extLst>
              <a:ext uri="{FF2B5EF4-FFF2-40B4-BE49-F238E27FC236}">
                <a16:creationId xmlns:a16="http://schemas.microsoft.com/office/drawing/2014/main" id="{E691AC2D-E780-4E03-9C63-9557E83B9515}"/>
              </a:ext>
            </a:extLst>
          </p:cNvPr>
          <p:cNvSpPr txBox="1"/>
          <p:nvPr/>
        </p:nvSpPr>
        <p:spPr>
          <a:xfrm>
            <a:off x="6983464" y="2963200"/>
            <a:ext cx="1787334" cy="499817"/>
          </a:xfrm>
          <a:prstGeom prst="rect">
            <a:avLst/>
          </a:prstGeom>
          <a:noFill/>
        </p:spPr>
        <p:txBody>
          <a:bodyPr wrap="square" rtlCol="0">
            <a:spAutoFit/>
          </a:bodyPr>
          <a:lstStyle/>
          <a:p>
            <a:pPr>
              <a:lnSpc>
                <a:spcPct val="150000"/>
              </a:lnSpc>
              <a:spcBef>
                <a:spcPct val="20000"/>
              </a:spcBef>
            </a:pPr>
            <a:r>
              <a:rPr lang="zh-CN" altLang="en-US" sz="2000" dirty="0">
                <a:latin typeface="思源宋体 CN Heavy" panose="02020900000000000000" charset="-122"/>
                <a:ea typeface="思源宋体 CN Heavy" panose="02020900000000000000" charset="-122"/>
                <a:sym typeface="+mn-ea"/>
              </a:rPr>
              <a:t>自动安全带</a:t>
            </a:r>
            <a:endParaRPr lang="en-US" altLang="zh-CN" sz="2000" dirty="0">
              <a:latin typeface="思源宋体 CN Heavy" panose="02020900000000000000" charset="-122"/>
              <a:ea typeface="思源宋体 CN Heavy" panose="02020900000000000000" charset="-122"/>
              <a:sym typeface="+mn-ea"/>
            </a:endParaRPr>
          </a:p>
        </p:txBody>
      </p:sp>
      <p:sp>
        <p:nvSpPr>
          <p:cNvPr id="29" name="文本框 28">
            <a:extLst>
              <a:ext uri="{FF2B5EF4-FFF2-40B4-BE49-F238E27FC236}">
                <a16:creationId xmlns:a16="http://schemas.microsoft.com/office/drawing/2014/main" id="{8D3072B3-4D43-4A14-B075-D98EDF0B47D5}"/>
              </a:ext>
            </a:extLst>
          </p:cNvPr>
          <p:cNvSpPr txBox="1"/>
          <p:nvPr/>
        </p:nvSpPr>
        <p:spPr>
          <a:xfrm>
            <a:off x="5439953" y="3081001"/>
            <a:ext cx="3036493" cy="499817"/>
          </a:xfrm>
          <a:prstGeom prst="rect">
            <a:avLst/>
          </a:prstGeom>
          <a:noFill/>
        </p:spPr>
        <p:txBody>
          <a:bodyPr wrap="square" rtlCol="0">
            <a:spAutoFit/>
          </a:bodyPr>
          <a:lstStyle/>
          <a:p>
            <a:pPr>
              <a:lnSpc>
                <a:spcPct val="150000"/>
              </a:lnSpc>
              <a:spcBef>
                <a:spcPct val="20000"/>
              </a:spcBef>
            </a:pPr>
            <a:r>
              <a:rPr lang="zh-CN" altLang="en-US" sz="2000" dirty="0">
                <a:latin typeface="思源宋体 CN Heavy" panose="02020900000000000000" charset="-122"/>
                <a:ea typeface="思源宋体 CN Heavy" panose="02020900000000000000" charset="-122"/>
                <a:sym typeface="+mn-ea"/>
              </a:rPr>
              <a:t>行车路线分享和AR导航 </a:t>
            </a:r>
            <a:endParaRPr lang="zh-CN" altLang="en-US" sz="2000" dirty="0">
              <a:latin typeface="思源宋体 CN Heavy" panose="02020900000000000000" charset="-122"/>
              <a:ea typeface="思源宋体 CN Heavy" panose="02020900000000000000" charset="-122"/>
            </a:endParaRPr>
          </a:p>
        </p:txBody>
      </p:sp>
      <p:sp>
        <p:nvSpPr>
          <p:cNvPr id="30" name="文本框 29">
            <a:extLst>
              <a:ext uri="{FF2B5EF4-FFF2-40B4-BE49-F238E27FC236}">
                <a16:creationId xmlns:a16="http://schemas.microsoft.com/office/drawing/2014/main" id="{5A5C90E5-864B-4B65-9766-3AD6E9A555E7}"/>
              </a:ext>
            </a:extLst>
          </p:cNvPr>
          <p:cNvSpPr txBox="1"/>
          <p:nvPr/>
        </p:nvSpPr>
        <p:spPr>
          <a:xfrm>
            <a:off x="6563027" y="2887789"/>
            <a:ext cx="2148279" cy="499817"/>
          </a:xfrm>
          <a:prstGeom prst="rect">
            <a:avLst/>
          </a:prstGeom>
          <a:noFill/>
        </p:spPr>
        <p:txBody>
          <a:bodyPr wrap="square" rtlCol="0">
            <a:spAutoFit/>
          </a:bodyPr>
          <a:lstStyle/>
          <a:p>
            <a:pPr>
              <a:lnSpc>
                <a:spcPct val="150000"/>
              </a:lnSpc>
              <a:spcBef>
                <a:spcPct val="20000"/>
              </a:spcBef>
              <a:buClrTx/>
              <a:buSzTx/>
              <a:buFontTx/>
            </a:pPr>
            <a:r>
              <a:rPr lang="zh-CN" altLang="en-US" sz="2000" dirty="0">
                <a:latin typeface="思源宋体 CN Heavy" panose="02020900000000000000" charset="-122"/>
                <a:ea typeface="思源宋体 CN Heavy" panose="02020900000000000000" charset="-122"/>
                <a:sym typeface="+mn-ea"/>
              </a:rPr>
              <a:t>可伸展柔性屏</a:t>
            </a:r>
            <a:endParaRPr lang="zh-CN" altLang="en-US" sz="2000" dirty="0">
              <a:latin typeface="思源宋体 CN Heavy" panose="02020900000000000000" charset="-122"/>
              <a:ea typeface="思源宋体 CN Heavy" panose="02020900000000000000" charset="-122"/>
            </a:endParaRPr>
          </a:p>
        </p:txBody>
      </p:sp>
      <p:sp>
        <p:nvSpPr>
          <p:cNvPr id="31" name="文本框 30">
            <a:extLst>
              <a:ext uri="{FF2B5EF4-FFF2-40B4-BE49-F238E27FC236}">
                <a16:creationId xmlns:a16="http://schemas.microsoft.com/office/drawing/2014/main" id="{AD247C25-672E-4B69-86BF-560317CA95CE}"/>
              </a:ext>
            </a:extLst>
          </p:cNvPr>
          <p:cNvSpPr txBox="1"/>
          <p:nvPr/>
        </p:nvSpPr>
        <p:spPr>
          <a:xfrm>
            <a:off x="6522833" y="3089406"/>
            <a:ext cx="1738481" cy="499817"/>
          </a:xfrm>
          <a:prstGeom prst="rect">
            <a:avLst/>
          </a:prstGeom>
          <a:noFill/>
        </p:spPr>
        <p:txBody>
          <a:bodyPr wrap="square" rtlCol="0">
            <a:spAutoFit/>
          </a:bodyPr>
          <a:lstStyle/>
          <a:p>
            <a:pPr>
              <a:lnSpc>
                <a:spcPct val="150000"/>
              </a:lnSpc>
              <a:spcBef>
                <a:spcPct val="20000"/>
              </a:spcBef>
              <a:buClrTx/>
              <a:buSzTx/>
              <a:buFontTx/>
            </a:pPr>
            <a:r>
              <a:rPr lang="zh-CN" altLang="en-US" sz="2000" dirty="0">
                <a:latin typeface="思源宋体 CN Heavy" panose="02020900000000000000" charset="-122"/>
                <a:ea typeface="思源宋体 CN Heavy" panose="02020900000000000000" charset="-122"/>
              </a:rPr>
              <a:t>旋转座椅</a:t>
            </a:r>
          </a:p>
        </p:txBody>
      </p:sp>
      <p:sp>
        <p:nvSpPr>
          <p:cNvPr id="32" name="文本框 31">
            <a:extLst>
              <a:ext uri="{FF2B5EF4-FFF2-40B4-BE49-F238E27FC236}">
                <a16:creationId xmlns:a16="http://schemas.microsoft.com/office/drawing/2014/main" id="{5781A1AF-CEFC-4093-BC3D-7E1B07C7DB89}"/>
              </a:ext>
            </a:extLst>
          </p:cNvPr>
          <p:cNvSpPr txBox="1"/>
          <p:nvPr/>
        </p:nvSpPr>
        <p:spPr>
          <a:xfrm>
            <a:off x="6096103" y="3058644"/>
            <a:ext cx="2148279" cy="499817"/>
          </a:xfrm>
          <a:prstGeom prst="rect">
            <a:avLst/>
          </a:prstGeom>
          <a:noFill/>
        </p:spPr>
        <p:txBody>
          <a:bodyPr wrap="square" rtlCol="0">
            <a:spAutoFit/>
          </a:bodyPr>
          <a:lstStyle/>
          <a:p>
            <a:pPr>
              <a:lnSpc>
                <a:spcPct val="150000"/>
              </a:lnSpc>
              <a:spcBef>
                <a:spcPct val="20000"/>
              </a:spcBef>
            </a:pPr>
            <a:r>
              <a:rPr lang="zh-CN" altLang="en-US" sz="2000" dirty="0">
                <a:latin typeface="思源宋体 CN Heavy" panose="02020900000000000000" charset="-122"/>
                <a:ea typeface="思源宋体 CN Heavy" panose="02020900000000000000" charset="-122"/>
                <a:sym typeface="+mn-ea"/>
              </a:rPr>
              <a:t>情感识别</a:t>
            </a:r>
            <a:endParaRPr lang="zh-CN" altLang="en-US" sz="2000" dirty="0">
              <a:latin typeface="思源宋体 CN Heavy" panose="02020900000000000000" charset="-122"/>
              <a:ea typeface="思源宋体 CN Heavy" panose="02020900000000000000" charset="-122"/>
            </a:endParaRPr>
          </a:p>
        </p:txBody>
      </p:sp>
      <p:sp>
        <p:nvSpPr>
          <p:cNvPr id="33" name="文本框 32">
            <a:extLst>
              <a:ext uri="{FF2B5EF4-FFF2-40B4-BE49-F238E27FC236}">
                <a16:creationId xmlns:a16="http://schemas.microsoft.com/office/drawing/2014/main" id="{74FF9234-70E6-4DB1-9950-3904D30B56EF}"/>
              </a:ext>
            </a:extLst>
          </p:cNvPr>
          <p:cNvSpPr txBox="1"/>
          <p:nvPr/>
        </p:nvSpPr>
        <p:spPr>
          <a:xfrm>
            <a:off x="5909889" y="3116963"/>
            <a:ext cx="2860909" cy="499817"/>
          </a:xfrm>
          <a:prstGeom prst="rect">
            <a:avLst/>
          </a:prstGeom>
          <a:noFill/>
        </p:spPr>
        <p:txBody>
          <a:bodyPr wrap="square" rtlCol="0">
            <a:spAutoFit/>
          </a:bodyPr>
          <a:lstStyle/>
          <a:p>
            <a:pPr>
              <a:lnSpc>
                <a:spcPct val="150000"/>
              </a:lnSpc>
              <a:spcBef>
                <a:spcPct val="20000"/>
              </a:spcBef>
            </a:pPr>
            <a:r>
              <a:rPr lang="zh-CN" altLang="en-US" sz="2000" dirty="0">
                <a:latin typeface="思源宋体 CN Heavy" panose="02020900000000000000" charset="-122"/>
                <a:ea typeface="思源宋体 CN Heavy" panose="02020900000000000000" charset="-122"/>
              </a:rPr>
              <a:t>车窗隐私保护模式</a:t>
            </a:r>
          </a:p>
        </p:txBody>
      </p:sp>
      <p:sp>
        <p:nvSpPr>
          <p:cNvPr id="34" name="文本框 33">
            <a:extLst>
              <a:ext uri="{FF2B5EF4-FFF2-40B4-BE49-F238E27FC236}">
                <a16:creationId xmlns:a16="http://schemas.microsoft.com/office/drawing/2014/main" id="{1D115AC9-0957-4FAE-B8F2-1BF96EC48BEA}"/>
              </a:ext>
            </a:extLst>
          </p:cNvPr>
          <p:cNvSpPr txBox="1"/>
          <p:nvPr/>
        </p:nvSpPr>
        <p:spPr>
          <a:xfrm>
            <a:off x="5785820" y="3070667"/>
            <a:ext cx="2156577" cy="499817"/>
          </a:xfrm>
          <a:prstGeom prst="rect">
            <a:avLst/>
          </a:prstGeom>
          <a:noFill/>
        </p:spPr>
        <p:txBody>
          <a:bodyPr wrap="square" rtlCol="0">
            <a:spAutoFit/>
          </a:bodyPr>
          <a:lstStyle/>
          <a:p>
            <a:pPr>
              <a:lnSpc>
                <a:spcPct val="150000"/>
              </a:lnSpc>
              <a:spcBef>
                <a:spcPct val="20000"/>
              </a:spcBef>
            </a:pPr>
            <a:r>
              <a:rPr lang="zh-CN" altLang="en-US" sz="2000" dirty="0">
                <a:latin typeface="思源宋体 CN Heavy" panose="02020900000000000000" charset="-122"/>
                <a:ea typeface="思源宋体 CN Heavy" panose="02020900000000000000" charset="-122"/>
              </a:rPr>
              <a:t>座舱清洁系统</a:t>
            </a:r>
          </a:p>
        </p:txBody>
      </p:sp>
      <p:sp>
        <p:nvSpPr>
          <p:cNvPr id="35" name="文本框 34">
            <a:extLst>
              <a:ext uri="{FF2B5EF4-FFF2-40B4-BE49-F238E27FC236}">
                <a16:creationId xmlns:a16="http://schemas.microsoft.com/office/drawing/2014/main" id="{BF67B327-5DA8-4B2B-A29B-F1F4F57DAF47}"/>
              </a:ext>
            </a:extLst>
          </p:cNvPr>
          <p:cNvSpPr txBox="1"/>
          <p:nvPr/>
        </p:nvSpPr>
        <p:spPr>
          <a:xfrm>
            <a:off x="5621344" y="3208772"/>
            <a:ext cx="2343678" cy="499817"/>
          </a:xfrm>
          <a:prstGeom prst="rect">
            <a:avLst/>
          </a:prstGeom>
          <a:noFill/>
        </p:spPr>
        <p:txBody>
          <a:bodyPr wrap="square" rtlCol="0">
            <a:spAutoFit/>
          </a:bodyPr>
          <a:lstStyle/>
          <a:p>
            <a:pPr>
              <a:lnSpc>
                <a:spcPct val="150000"/>
              </a:lnSpc>
              <a:spcBef>
                <a:spcPct val="20000"/>
              </a:spcBef>
            </a:pPr>
            <a:r>
              <a:rPr lang="zh-CN" altLang="en-US" sz="2000" dirty="0">
                <a:latin typeface="思源宋体 CN Heavy" panose="02020900000000000000" charset="-122"/>
                <a:ea typeface="思源宋体 CN Heavy" panose="02020900000000000000" charset="-122"/>
                <a:sym typeface="+mn-ea"/>
              </a:rPr>
              <a:t>车际社交</a:t>
            </a:r>
          </a:p>
        </p:txBody>
      </p:sp>
      <p:sp>
        <p:nvSpPr>
          <p:cNvPr id="37" name="文本框 36">
            <a:extLst>
              <a:ext uri="{FF2B5EF4-FFF2-40B4-BE49-F238E27FC236}">
                <a16:creationId xmlns:a16="http://schemas.microsoft.com/office/drawing/2014/main" id="{CEF0407C-5B42-4A03-B838-F9FABE1C4E9D}"/>
              </a:ext>
            </a:extLst>
          </p:cNvPr>
          <p:cNvSpPr txBox="1"/>
          <p:nvPr/>
        </p:nvSpPr>
        <p:spPr>
          <a:xfrm>
            <a:off x="5014681" y="3279846"/>
            <a:ext cx="4466014" cy="499817"/>
          </a:xfrm>
          <a:prstGeom prst="rect">
            <a:avLst/>
          </a:prstGeom>
          <a:noFill/>
        </p:spPr>
        <p:txBody>
          <a:bodyPr wrap="square" rtlCol="0">
            <a:spAutoFit/>
          </a:bodyPr>
          <a:lstStyle/>
          <a:p>
            <a:pPr>
              <a:lnSpc>
                <a:spcPct val="150000"/>
              </a:lnSpc>
              <a:spcBef>
                <a:spcPct val="20000"/>
              </a:spcBef>
              <a:buClrTx/>
              <a:buSzTx/>
              <a:buFontTx/>
            </a:pPr>
            <a:r>
              <a:rPr lang="zh-CN" altLang="en-US" sz="2000" dirty="0">
                <a:latin typeface="思源宋体 CN Heavy" panose="02020900000000000000" charset="-122"/>
                <a:ea typeface="思源宋体 CN Heavy" panose="02020900000000000000" charset="-122"/>
                <a:sym typeface="+mn-ea"/>
              </a:rPr>
              <a:t>宝宝/宠物/生命监测 calling</a:t>
            </a:r>
            <a:endParaRPr lang="zh-CN" altLang="en-US" sz="2000" dirty="0">
              <a:latin typeface="思源宋体 CN Heavy" panose="02020900000000000000" charset="-122"/>
              <a:ea typeface="思源宋体 CN Heavy" panose="02020900000000000000" charset="-122"/>
            </a:endParaRPr>
          </a:p>
        </p:txBody>
      </p:sp>
      <p:sp>
        <p:nvSpPr>
          <p:cNvPr id="38" name="文本框 37">
            <a:extLst>
              <a:ext uri="{FF2B5EF4-FFF2-40B4-BE49-F238E27FC236}">
                <a16:creationId xmlns:a16="http://schemas.microsoft.com/office/drawing/2014/main" id="{E1ABFE26-DA52-49BB-A67D-61F9AE2CBDC7}"/>
              </a:ext>
            </a:extLst>
          </p:cNvPr>
          <p:cNvSpPr txBox="1"/>
          <p:nvPr/>
        </p:nvSpPr>
        <p:spPr>
          <a:xfrm>
            <a:off x="5496977" y="3017187"/>
            <a:ext cx="2549729" cy="499817"/>
          </a:xfrm>
          <a:prstGeom prst="rect">
            <a:avLst/>
          </a:prstGeom>
          <a:noFill/>
        </p:spPr>
        <p:txBody>
          <a:bodyPr wrap="square" rtlCol="0">
            <a:spAutoFit/>
          </a:bodyPr>
          <a:lstStyle/>
          <a:p>
            <a:pPr>
              <a:lnSpc>
                <a:spcPct val="150000"/>
              </a:lnSpc>
              <a:spcBef>
                <a:spcPct val="20000"/>
              </a:spcBef>
              <a:buClrTx/>
              <a:buSzTx/>
              <a:buFontTx/>
            </a:pPr>
            <a:r>
              <a:rPr lang="zh-CN" altLang="en-US" sz="2000" dirty="0">
                <a:latin typeface="思源宋体 CN Heavy" panose="02020900000000000000" charset="-122"/>
                <a:ea typeface="思源宋体 CN Heavy" panose="02020900000000000000" charset="-122"/>
              </a:rPr>
              <a:t>物品传送装置</a:t>
            </a:r>
          </a:p>
        </p:txBody>
      </p:sp>
      <p:sp>
        <p:nvSpPr>
          <p:cNvPr id="40" name="椭圆 39">
            <a:extLst>
              <a:ext uri="{FF2B5EF4-FFF2-40B4-BE49-F238E27FC236}">
                <a16:creationId xmlns:a16="http://schemas.microsoft.com/office/drawing/2014/main" id="{6A89F32A-A687-4D60-9D79-456F8C627BD2}"/>
              </a:ext>
            </a:extLst>
          </p:cNvPr>
          <p:cNvSpPr/>
          <p:nvPr/>
        </p:nvSpPr>
        <p:spPr>
          <a:xfrm>
            <a:off x="6060525" y="3369586"/>
            <a:ext cx="209044" cy="209044"/>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A1EFE321-28CF-4BD6-8AB0-B873CE3F1EAF}"/>
              </a:ext>
            </a:extLst>
          </p:cNvPr>
          <p:cNvSpPr txBox="1"/>
          <p:nvPr/>
        </p:nvSpPr>
        <p:spPr>
          <a:xfrm>
            <a:off x="6333844" y="3189217"/>
            <a:ext cx="2755725" cy="499817"/>
          </a:xfrm>
          <a:prstGeom prst="rect">
            <a:avLst/>
          </a:prstGeom>
          <a:noFill/>
        </p:spPr>
        <p:txBody>
          <a:bodyPr wrap="square" rtlCol="0">
            <a:spAutoFit/>
          </a:bodyPr>
          <a:lstStyle/>
          <a:p>
            <a:pPr>
              <a:lnSpc>
                <a:spcPct val="150000"/>
              </a:lnSpc>
              <a:spcBef>
                <a:spcPct val="20000"/>
              </a:spcBef>
            </a:pPr>
            <a:r>
              <a:rPr lang="zh-CN" altLang="en-US" sz="2000" dirty="0">
                <a:solidFill>
                  <a:schemeClr val="bg1"/>
                </a:solidFill>
                <a:latin typeface="思源宋体 CN Heavy" panose="02020900000000000000" charset="-122"/>
                <a:ea typeface="思源宋体 CN Heavy" panose="02020900000000000000" charset="-122"/>
                <a:sym typeface="+mn-ea"/>
              </a:rPr>
              <a:t>智能车窗</a:t>
            </a:r>
            <a:endParaRPr lang="en-US" altLang="zh-CN" sz="2000" dirty="0">
              <a:solidFill>
                <a:schemeClr val="bg1"/>
              </a:solidFill>
              <a:latin typeface="思源宋体 CN Heavy" panose="02020900000000000000" charset="-122"/>
              <a:ea typeface="思源宋体 CN Heavy" panose="02020900000000000000" charset="-122"/>
              <a:sym typeface="+mn-ea"/>
            </a:endParaRPr>
          </a:p>
        </p:txBody>
      </p:sp>
      <p:sp>
        <p:nvSpPr>
          <p:cNvPr id="43" name="椭圆 42">
            <a:extLst>
              <a:ext uri="{FF2B5EF4-FFF2-40B4-BE49-F238E27FC236}">
                <a16:creationId xmlns:a16="http://schemas.microsoft.com/office/drawing/2014/main" id="{A060B2E5-6219-4437-B6B3-3642CCADA310}"/>
              </a:ext>
            </a:extLst>
          </p:cNvPr>
          <p:cNvSpPr/>
          <p:nvPr/>
        </p:nvSpPr>
        <p:spPr>
          <a:xfrm>
            <a:off x="5866357" y="2413259"/>
            <a:ext cx="2006379" cy="2006379"/>
          </a:xfrm>
          <a:prstGeom prst="ellipse">
            <a:avLst/>
          </a:prstGeom>
          <a:noFill/>
          <a:ln>
            <a:solidFill>
              <a:srgbClr val="FFFFFF"/>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453547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564717" y="1193478"/>
            <a:ext cx="1686550" cy="514108"/>
          </a:xfrm>
        </p:spPr>
        <p:txBody>
          <a:bodyPr>
            <a:normAutofit/>
          </a:bodyPr>
          <a:lstStyle/>
          <a:p>
            <a:pPr algn="ctr"/>
            <a:r>
              <a:rPr lang="zh-CN" altLang="en-US" sz="1800" dirty="0">
                <a:solidFill>
                  <a:schemeClr val="bg1"/>
                </a:solidFill>
                <a:latin typeface="思源宋体 CN Medium" panose="02020500000000000000" charset="-122"/>
                <a:ea typeface="思源宋体 CN Medium" panose="02020500000000000000" charset="-122"/>
              </a:rPr>
              <a:t>行业分析</a:t>
            </a:r>
          </a:p>
        </p:txBody>
      </p:sp>
      <p:cxnSp>
        <p:nvCxnSpPr>
          <p:cNvPr id="8" name="直接连接符 7">
            <a:extLst>
              <a:ext uri="{FF2B5EF4-FFF2-40B4-BE49-F238E27FC236}">
                <a16:creationId xmlns:a16="http://schemas.microsoft.com/office/drawing/2014/main" id="{EC999971-3543-41C0-9A11-9B706A32718F}"/>
              </a:ext>
            </a:extLst>
          </p:cNvPr>
          <p:cNvCxnSpPr>
            <a:cxnSpLocks/>
          </p:cNvCxnSpPr>
          <p:nvPr/>
        </p:nvCxnSpPr>
        <p:spPr>
          <a:xfrm>
            <a:off x="1210231" y="1707586"/>
            <a:ext cx="11421035"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
        <p:nvSpPr>
          <p:cNvPr id="9" name="标题 1">
            <a:extLst>
              <a:ext uri="{FF2B5EF4-FFF2-40B4-BE49-F238E27FC236}">
                <a16:creationId xmlns:a16="http://schemas.microsoft.com/office/drawing/2014/main" id="{E7D0E2FC-1784-4CE4-8EB6-B7E61CDC713E}"/>
              </a:ext>
            </a:extLst>
          </p:cNvPr>
          <p:cNvSpPr txBox="1">
            <a:spLocks/>
          </p:cNvSpPr>
          <p:nvPr/>
        </p:nvSpPr>
        <p:spPr>
          <a:xfrm>
            <a:off x="5071750" y="1193478"/>
            <a:ext cx="1686550" cy="514108"/>
          </a:xfrm>
          <a:prstGeom prst="rect">
            <a:avLst/>
          </a:prstGeom>
        </p:spPr>
        <p:txBody>
          <a:bodyPr vert="horz" lIns="90000" tIns="46800" rIns="90000" bIns="46800" rtlCol="0" anchor="ctr" anchorCtr="0">
            <a:norm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800" dirty="0">
                <a:solidFill>
                  <a:schemeClr val="bg1"/>
                </a:solidFill>
                <a:latin typeface="思源宋体 CN Medium" panose="02020500000000000000" charset="-122"/>
                <a:ea typeface="思源宋体 CN Medium" panose="02020500000000000000" charset="-122"/>
              </a:rPr>
              <a:t>用户分析</a:t>
            </a:r>
          </a:p>
        </p:txBody>
      </p:sp>
      <p:sp>
        <p:nvSpPr>
          <p:cNvPr id="10" name="标题 1">
            <a:extLst>
              <a:ext uri="{FF2B5EF4-FFF2-40B4-BE49-F238E27FC236}">
                <a16:creationId xmlns:a16="http://schemas.microsoft.com/office/drawing/2014/main" id="{748E2758-F754-4A26-B55C-B434DD33AB7A}"/>
              </a:ext>
            </a:extLst>
          </p:cNvPr>
          <p:cNvSpPr txBox="1">
            <a:spLocks/>
          </p:cNvSpPr>
          <p:nvPr/>
        </p:nvSpPr>
        <p:spPr>
          <a:xfrm>
            <a:off x="6479670" y="1193478"/>
            <a:ext cx="1686550" cy="514108"/>
          </a:xfrm>
          <a:prstGeom prst="rect">
            <a:avLst/>
          </a:prstGeom>
        </p:spPr>
        <p:txBody>
          <a:bodyPr vert="horz" lIns="90000" tIns="46800" rIns="90000" bIns="46800" rtlCol="0" anchor="ctr" anchorCtr="0">
            <a:norm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800" dirty="0">
                <a:solidFill>
                  <a:schemeClr val="bg1"/>
                </a:solidFill>
                <a:latin typeface="思源宋体 CN Medium" panose="02020500000000000000" charset="-122"/>
                <a:ea typeface="思源宋体 CN Medium" panose="02020500000000000000" charset="-122"/>
              </a:rPr>
              <a:t>原型制作</a:t>
            </a:r>
          </a:p>
        </p:txBody>
      </p:sp>
      <p:sp>
        <p:nvSpPr>
          <p:cNvPr id="11" name="标题 1">
            <a:extLst>
              <a:ext uri="{FF2B5EF4-FFF2-40B4-BE49-F238E27FC236}">
                <a16:creationId xmlns:a16="http://schemas.microsoft.com/office/drawing/2014/main" id="{837C127B-F930-498B-A5DB-D2344EF3053F}"/>
              </a:ext>
            </a:extLst>
          </p:cNvPr>
          <p:cNvSpPr txBox="1">
            <a:spLocks/>
          </p:cNvSpPr>
          <p:nvPr/>
        </p:nvSpPr>
        <p:spPr>
          <a:xfrm>
            <a:off x="7977738" y="1193478"/>
            <a:ext cx="1686550" cy="514108"/>
          </a:xfrm>
          <a:prstGeom prst="rect">
            <a:avLst/>
          </a:prstGeom>
        </p:spPr>
        <p:txBody>
          <a:bodyPr vert="horz" lIns="90000" tIns="46800" rIns="90000" bIns="46800" rtlCol="0" anchor="ctr" anchorCtr="0">
            <a:norm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800" dirty="0">
                <a:solidFill>
                  <a:schemeClr val="bg1"/>
                </a:solidFill>
                <a:latin typeface="思源宋体 CN Medium" panose="02020500000000000000" charset="-122"/>
                <a:ea typeface="思源宋体 CN Medium" panose="02020500000000000000" charset="-122"/>
              </a:rPr>
              <a:t>原型测试</a:t>
            </a:r>
          </a:p>
        </p:txBody>
      </p:sp>
      <p:sp>
        <p:nvSpPr>
          <p:cNvPr id="12" name="标题 1">
            <a:extLst>
              <a:ext uri="{FF2B5EF4-FFF2-40B4-BE49-F238E27FC236}">
                <a16:creationId xmlns:a16="http://schemas.microsoft.com/office/drawing/2014/main" id="{BEEF7FBB-00BB-435D-9736-8396E1DC82DD}"/>
              </a:ext>
            </a:extLst>
          </p:cNvPr>
          <p:cNvSpPr txBox="1">
            <a:spLocks/>
          </p:cNvSpPr>
          <p:nvPr/>
        </p:nvSpPr>
        <p:spPr>
          <a:xfrm>
            <a:off x="9430483" y="1193478"/>
            <a:ext cx="1686550" cy="514108"/>
          </a:xfrm>
          <a:prstGeom prst="rect">
            <a:avLst/>
          </a:prstGeom>
        </p:spPr>
        <p:txBody>
          <a:bodyPr vert="horz" lIns="90000" tIns="46800" rIns="90000" bIns="46800" rtlCol="0" anchor="ctr" anchorCtr="0">
            <a:norm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800" dirty="0">
                <a:solidFill>
                  <a:schemeClr val="bg1"/>
                </a:solidFill>
                <a:latin typeface="思源宋体 CN Medium" panose="02020500000000000000" charset="-122"/>
                <a:ea typeface="思源宋体 CN Medium" panose="02020500000000000000" charset="-122"/>
              </a:rPr>
              <a:t>功能设计</a:t>
            </a:r>
          </a:p>
        </p:txBody>
      </p:sp>
      <p:sp>
        <p:nvSpPr>
          <p:cNvPr id="13" name="标题 1">
            <a:extLst>
              <a:ext uri="{FF2B5EF4-FFF2-40B4-BE49-F238E27FC236}">
                <a16:creationId xmlns:a16="http://schemas.microsoft.com/office/drawing/2014/main" id="{9FC2C3AD-A401-476F-A486-81358DA79789}"/>
              </a:ext>
            </a:extLst>
          </p:cNvPr>
          <p:cNvSpPr txBox="1">
            <a:spLocks/>
          </p:cNvSpPr>
          <p:nvPr/>
        </p:nvSpPr>
        <p:spPr>
          <a:xfrm>
            <a:off x="10801282" y="1193478"/>
            <a:ext cx="1686550" cy="514108"/>
          </a:xfrm>
          <a:prstGeom prst="rect">
            <a:avLst/>
          </a:prstGeom>
        </p:spPr>
        <p:txBody>
          <a:bodyPr vert="horz" lIns="90000" tIns="46800" rIns="90000" bIns="46800" rtlCol="0" anchor="ctr" anchorCtr="0">
            <a:norm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800" dirty="0">
                <a:solidFill>
                  <a:schemeClr val="bg1"/>
                </a:solidFill>
                <a:latin typeface="思源宋体 CN Medium" panose="02020500000000000000" charset="-122"/>
                <a:ea typeface="思源宋体 CN Medium" panose="02020500000000000000" charset="-122"/>
              </a:rPr>
              <a:t>概念图</a:t>
            </a:r>
          </a:p>
        </p:txBody>
      </p:sp>
      <p:sp>
        <p:nvSpPr>
          <p:cNvPr id="14" name="标题 1">
            <a:extLst>
              <a:ext uri="{FF2B5EF4-FFF2-40B4-BE49-F238E27FC236}">
                <a16:creationId xmlns:a16="http://schemas.microsoft.com/office/drawing/2014/main" id="{4C59D306-B79D-4349-9956-743588A9477B}"/>
              </a:ext>
            </a:extLst>
          </p:cNvPr>
          <p:cNvSpPr txBox="1">
            <a:spLocks/>
          </p:cNvSpPr>
          <p:nvPr/>
        </p:nvSpPr>
        <p:spPr>
          <a:xfrm>
            <a:off x="1740621" y="1809181"/>
            <a:ext cx="1686550" cy="514108"/>
          </a:xfrm>
          <a:prstGeom prst="rect">
            <a:avLst/>
          </a:prstGeom>
        </p:spPr>
        <p:txBody>
          <a:bodyPr vert="horz" lIns="90000" tIns="46800" rIns="90000" bIns="46800" rtlCol="0" anchor="ctr" anchorCtr="0">
            <a:norm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dirty="0">
                <a:solidFill>
                  <a:schemeClr val="bg1"/>
                </a:solidFill>
                <a:latin typeface="思源宋体 CN Medium" panose="02020500000000000000" charset="-122"/>
                <a:ea typeface="思源宋体 CN Medium" panose="02020500000000000000" charset="-122"/>
              </a:rPr>
              <a:t>赵辰阳</a:t>
            </a:r>
          </a:p>
        </p:txBody>
      </p:sp>
      <p:sp>
        <p:nvSpPr>
          <p:cNvPr id="16" name="标题 1">
            <a:extLst>
              <a:ext uri="{FF2B5EF4-FFF2-40B4-BE49-F238E27FC236}">
                <a16:creationId xmlns:a16="http://schemas.microsoft.com/office/drawing/2014/main" id="{2B4F90A9-0E82-4BD4-BDCA-0572DDE1A144}"/>
              </a:ext>
            </a:extLst>
          </p:cNvPr>
          <p:cNvSpPr txBox="1">
            <a:spLocks/>
          </p:cNvSpPr>
          <p:nvPr/>
        </p:nvSpPr>
        <p:spPr>
          <a:xfrm>
            <a:off x="1740621" y="2212413"/>
            <a:ext cx="1686550" cy="514108"/>
          </a:xfrm>
          <a:prstGeom prst="rect">
            <a:avLst/>
          </a:prstGeom>
        </p:spPr>
        <p:txBody>
          <a:bodyPr vert="horz" lIns="90000" tIns="46800" rIns="90000" bIns="46800" rtlCol="0" anchor="ctr" anchorCtr="0">
            <a:norm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dirty="0">
                <a:solidFill>
                  <a:schemeClr val="bg1"/>
                </a:solidFill>
                <a:latin typeface="思源宋体 CN Medium" panose="02020500000000000000" charset="-122"/>
                <a:ea typeface="思源宋体 CN Medium" panose="02020500000000000000" charset="-122"/>
              </a:rPr>
              <a:t>王鹏程</a:t>
            </a:r>
          </a:p>
        </p:txBody>
      </p:sp>
      <p:sp>
        <p:nvSpPr>
          <p:cNvPr id="18" name="标题 1">
            <a:extLst>
              <a:ext uri="{FF2B5EF4-FFF2-40B4-BE49-F238E27FC236}">
                <a16:creationId xmlns:a16="http://schemas.microsoft.com/office/drawing/2014/main" id="{32BB1F7F-62BA-440D-987B-4164AD95715D}"/>
              </a:ext>
            </a:extLst>
          </p:cNvPr>
          <p:cNvSpPr txBox="1">
            <a:spLocks/>
          </p:cNvSpPr>
          <p:nvPr/>
        </p:nvSpPr>
        <p:spPr>
          <a:xfrm>
            <a:off x="1740621" y="2618370"/>
            <a:ext cx="1686550" cy="514108"/>
          </a:xfrm>
          <a:prstGeom prst="rect">
            <a:avLst/>
          </a:prstGeom>
        </p:spPr>
        <p:txBody>
          <a:bodyPr vert="horz" lIns="90000" tIns="46800" rIns="90000" bIns="46800" rtlCol="0" anchor="ctr" anchorCtr="0">
            <a:norm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dirty="0">
                <a:solidFill>
                  <a:schemeClr val="bg1"/>
                </a:solidFill>
                <a:ea typeface="思源宋体 CN Medium" panose="02020500000000000000" charset="-122"/>
              </a:rPr>
              <a:t>常创创</a:t>
            </a:r>
          </a:p>
        </p:txBody>
      </p:sp>
      <p:sp>
        <p:nvSpPr>
          <p:cNvPr id="20" name="标题 1">
            <a:extLst>
              <a:ext uri="{FF2B5EF4-FFF2-40B4-BE49-F238E27FC236}">
                <a16:creationId xmlns:a16="http://schemas.microsoft.com/office/drawing/2014/main" id="{5E648CCD-A404-4208-817C-007870B84104}"/>
              </a:ext>
            </a:extLst>
          </p:cNvPr>
          <p:cNvSpPr txBox="1">
            <a:spLocks/>
          </p:cNvSpPr>
          <p:nvPr/>
        </p:nvSpPr>
        <p:spPr>
          <a:xfrm>
            <a:off x="1740621" y="3015743"/>
            <a:ext cx="1686550" cy="514108"/>
          </a:xfrm>
          <a:prstGeom prst="rect">
            <a:avLst/>
          </a:prstGeom>
        </p:spPr>
        <p:txBody>
          <a:bodyPr vert="horz" lIns="90000" tIns="46800" rIns="90000" bIns="46800" rtlCol="0" anchor="ctr" anchorCtr="0">
            <a:norm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dirty="0">
                <a:solidFill>
                  <a:schemeClr val="bg1"/>
                </a:solidFill>
                <a:ea typeface="思源宋体 CN Medium" panose="02020500000000000000" charset="-122"/>
              </a:rPr>
              <a:t>杨彦懿</a:t>
            </a:r>
          </a:p>
        </p:txBody>
      </p:sp>
      <p:sp>
        <p:nvSpPr>
          <p:cNvPr id="22" name="标题 1">
            <a:extLst>
              <a:ext uri="{FF2B5EF4-FFF2-40B4-BE49-F238E27FC236}">
                <a16:creationId xmlns:a16="http://schemas.microsoft.com/office/drawing/2014/main" id="{5443BC88-D5DC-4B5D-B03D-DDEF48521E11}"/>
              </a:ext>
            </a:extLst>
          </p:cNvPr>
          <p:cNvSpPr txBox="1">
            <a:spLocks/>
          </p:cNvSpPr>
          <p:nvPr/>
        </p:nvSpPr>
        <p:spPr>
          <a:xfrm>
            <a:off x="1740621" y="4334000"/>
            <a:ext cx="1686550" cy="514108"/>
          </a:xfrm>
          <a:prstGeom prst="rect">
            <a:avLst/>
          </a:prstGeom>
        </p:spPr>
        <p:txBody>
          <a:bodyPr vert="horz" lIns="90000" tIns="46800" rIns="90000" bIns="46800" rtlCol="0" anchor="ctr" anchorCtr="0">
            <a:norm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dirty="0">
                <a:solidFill>
                  <a:schemeClr val="bg1"/>
                </a:solidFill>
                <a:ea typeface="思源宋体 CN Medium" panose="02020500000000000000" charset="-122"/>
              </a:rPr>
              <a:t>张宏越</a:t>
            </a:r>
          </a:p>
        </p:txBody>
      </p:sp>
      <p:sp>
        <p:nvSpPr>
          <p:cNvPr id="24" name="标题 1">
            <a:extLst>
              <a:ext uri="{FF2B5EF4-FFF2-40B4-BE49-F238E27FC236}">
                <a16:creationId xmlns:a16="http://schemas.microsoft.com/office/drawing/2014/main" id="{5F67FB5A-021A-4F77-BEDC-4D0CB04E6F4F}"/>
              </a:ext>
            </a:extLst>
          </p:cNvPr>
          <p:cNvSpPr txBox="1">
            <a:spLocks/>
          </p:cNvSpPr>
          <p:nvPr/>
        </p:nvSpPr>
        <p:spPr>
          <a:xfrm>
            <a:off x="1740620" y="4777830"/>
            <a:ext cx="1686550" cy="514108"/>
          </a:xfrm>
          <a:prstGeom prst="rect">
            <a:avLst/>
          </a:prstGeom>
        </p:spPr>
        <p:txBody>
          <a:bodyPr vert="horz" lIns="90000" tIns="46800" rIns="90000" bIns="46800" rtlCol="0" anchor="ctr" anchorCtr="0">
            <a:norm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dirty="0">
                <a:solidFill>
                  <a:schemeClr val="bg1"/>
                </a:solidFill>
                <a:ea typeface="思源宋体 CN Medium" panose="02020500000000000000" charset="-122"/>
              </a:rPr>
              <a:t>朱晓蕾</a:t>
            </a:r>
          </a:p>
        </p:txBody>
      </p:sp>
      <p:sp>
        <p:nvSpPr>
          <p:cNvPr id="26" name="标题 1">
            <a:extLst>
              <a:ext uri="{FF2B5EF4-FFF2-40B4-BE49-F238E27FC236}">
                <a16:creationId xmlns:a16="http://schemas.microsoft.com/office/drawing/2014/main" id="{B419A071-9974-4886-9518-FA04F04CBB24}"/>
              </a:ext>
            </a:extLst>
          </p:cNvPr>
          <p:cNvSpPr txBox="1">
            <a:spLocks/>
          </p:cNvSpPr>
          <p:nvPr/>
        </p:nvSpPr>
        <p:spPr>
          <a:xfrm>
            <a:off x="1740620" y="5192242"/>
            <a:ext cx="1686550" cy="514108"/>
          </a:xfrm>
          <a:prstGeom prst="rect">
            <a:avLst/>
          </a:prstGeom>
        </p:spPr>
        <p:txBody>
          <a:bodyPr vert="horz" lIns="90000" tIns="46800" rIns="90000" bIns="46800" rtlCol="0" anchor="ctr" anchorCtr="0">
            <a:norm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dirty="0">
                <a:solidFill>
                  <a:schemeClr val="bg1"/>
                </a:solidFill>
                <a:ea typeface="思源宋体 CN Medium" panose="02020500000000000000" charset="-122"/>
              </a:rPr>
              <a:t>周奥星</a:t>
            </a:r>
          </a:p>
        </p:txBody>
      </p:sp>
      <p:sp>
        <p:nvSpPr>
          <p:cNvPr id="29" name="标题 1">
            <a:extLst>
              <a:ext uri="{FF2B5EF4-FFF2-40B4-BE49-F238E27FC236}">
                <a16:creationId xmlns:a16="http://schemas.microsoft.com/office/drawing/2014/main" id="{027ABB05-1A67-4352-9F22-7289E2D82C5D}"/>
              </a:ext>
            </a:extLst>
          </p:cNvPr>
          <p:cNvSpPr txBox="1">
            <a:spLocks/>
          </p:cNvSpPr>
          <p:nvPr/>
        </p:nvSpPr>
        <p:spPr>
          <a:xfrm>
            <a:off x="1740621" y="5590210"/>
            <a:ext cx="1686550" cy="514108"/>
          </a:xfrm>
          <a:prstGeom prst="rect">
            <a:avLst/>
          </a:prstGeom>
        </p:spPr>
        <p:txBody>
          <a:bodyPr vert="horz" lIns="90000" tIns="46800" rIns="90000" bIns="46800" rtlCol="0" anchor="ctr" anchorCtr="0">
            <a:norm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400" dirty="0">
                <a:solidFill>
                  <a:schemeClr val="bg1"/>
                </a:solidFill>
                <a:ea typeface="思源宋体 CN Medium" panose="02020500000000000000" charset="-122"/>
              </a:rPr>
              <a:t>张亦伦</a:t>
            </a:r>
          </a:p>
        </p:txBody>
      </p:sp>
      <p:sp>
        <p:nvSpPr>
          <p:cNvPr id="32" name="标题 1">
            <a:extLst>
              <a:ext uri="{FF2B5EF4-FFF2-40B4-BE49-F238E27FC236}">
                <a16:creationId xmlns:a16="http://schemas.microsoft.com/office/drawing/2014/main" id="{D29E1C04-640A-49E2-BF74-07CF6C871B2B}"/>
              </a:ext>
            </a:extLst>
          </p:cNvPr>
          <p:cNvSpPr txBox="1">
            <a:spLocks/>
          </p:cNvSpPr>
          <p:nvPr/>
        </p:nvSpPr>
        <p:spPr>
          <a:xfrm>
            <a:off x="728602" y="1809181"/>
            <a:ext cx="1686550" cy="514108"/>
          </a:xfrm>
          <a:prstGeom prst="rect">
            <a:avLst/>
          </a:prstGeom>
        </p:spPr>
        <p:txBody>
          <a:bodyPr vert="horz" lIns="90000" tIns="46800" rIns="90000" bIns="46800" rtlCol="0" anchor="ctr" anchorCtr="0">
            <a:norm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600" dirty="0">
                <a:solidFill>
                  <a:schemeClr val="bg1"/>
                </a:solidFill>
                <a:latin typeface="思源宋体 CN Medium" panose="02020500000000000000" charset="-122"/>
                <a:ea typeface="思源宋体 CN Medium" panose="02020500000000000000" charset="-122"/>
              </a:rPr>
              <a:t>科大</a:t>
            </a:r>
          </a:p>
        </p:txBody>
      </p:sp>
      <p:sp>
        <p:nvSpPr>
          <p:cNvPr id="33" name="标题 1">
            <a:extLst>
              <a:ext uri="{FF2B5EF4-FFF2-40B4-BE49-F238E27FC236}">
                <a16:creationId xmlns:a16="http://schemas.microsoft.com/office/drawing/2014/main" id="{B7370EE4-C40D-4C36-8E48-CEAF8EB4C735}"/>
              </a:ext>
            </a:extLst>
          </p:cNvPr>
          <p:cNvSpPr txBox="1">
            <a:spLocks/>
          </p:cNvSpPr>
          <p:nvPr/>
        </p:nvSpPr>
        <p:spPr>
          <a:xfrm>
            <a:off x="728602" y="4330260"/>
            <a:ext cx="1686550" cy="514108"/>
          </a:xfrm>
          <a:prstGeom prst="rect">
            <a:avLst/>
          </a:prstGeom>
        </p:spPr>
        <p:txBody>
          <a:bodyPr vert="horz" lIns="90000" tIns="46800" rIns="90000" bIns="46800" rtlCol="0" anchor="ctr" anchorCtr="0">
            <a:norm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600" dirty="0">
                <a:solidFill>
                  <a:schemeClr val="bg1"/>
                </a:solidFill>
                <a:latin typeface="思源宋体 CN Medium" panose="02020500000000000000" charset="-122"/>
                <a:ea typeface="思源宋体 CN Medium" panose="02020500000000000000" charset="-122"/>
              </a:rPr>
              <a:t>安大</a:t>
            </a:r>
          </a:p>
        </p:txBody>
      </p:sp>
      <p:sp>
        <p:nvSpPr>
          <p:cNvPr id="34" name="椭圆 33">
            <a:extLst>
              <a:ext uri="{FF2B5EF4-FFF2-40B4-BE49-F238E27FC236}">
                <a16:creationId xmlns:a16="http://schemas.microsoft.com/office/drawing/2014/main" id="{8655ACB0-1995-46ED-9450-79D9698B9E5E}"/>
              </a:ext>
            </a:extLst>
          </p:cNvPr>
          <p:cNvSpPr/>
          <p:nvPr/>
        </p:nvSpPr>
        <p:spPr>
          <a:xfrm>
            <a:off x="4310049" y="1993270"/>
            <a:ext cx="149835" cy="149835"/>
          </a:xfrm>
          <a:prstGeom prst="ellipse">
            <a:avLst/>
          </a:prstGeom>
          <a:solidFill>
            <a:srgbClr val="E94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77D4FFBB-E264-4479-A7F7-4B13C045A254}"/>
              </a:ext>
            </a:extLst>
          </p:cNvPr>
          <p:cNvSpPr/>
          <p:nvPr/>
        </p:nvSpPr>
        <p:spPr>
          <a:xfrm>
            <a:off x="5827695" y="1993270"/>
            <a:ext cx="149835" cy="149835"/>
          </a:xfrm>
          <a:prstGeom prst="ellipse">
            <a:avLst/>
          </a:prstGeom>
          <a:solidFill>
            <a:srgbClr val="E94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292E9F7F-00E6-4124-B1A1-C62F92754B82}"/>
              </a:ext>
            </a:extLst>
          </p:cNvPr>
          <p:cNvSpPr/>
          <p:nvPr/>
        </p:nvSpPr>
        <p:spPr>
          <a:xfrm>
            <a:off x="7242788" y="1993270"/>
            <a:ext cx="149835" cy="149835"/>
          </a:xfrm>
          <a:prstGeom prst="ellipse">
            <a:avLst/>
          </a:prstGeom>
          <a:solidFill>
            <a:srgbClr val="E94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97A6C7F7-189D-45DA-BA55-2A9D1E03D26D}"/>
              </a:ext>
            </a:extLst>
          </p:cNvPr>
          <p:cNvSpPr/>
          <p:nvPr/>
        </p:nvSpPr>
        <p:spPr>
          <a:xfrm>
            <a:off x="8742648" y="1993270"/>
            <a:ext cx="149835" cy="149835"/>
          </a:xfrm>
          <a:prstGeom prst="ellipse">
            <a:avLst/>
          </a:prstGeom>
          <a:solidFill>
            <a:srgbClr val="E94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C9737FD1-696D-4B2F-AC90-794E1A104ACD}"/>
              </a:ext>
            </a:extLst>
          </p:cNvPr>
          <p:cNvSpPr/>
          <p:nvPr/>
        </p:nvSpPr>
        <p:spPr>
          <a:xfrm>
            <a:off x="10204358" y="1993270"/>
            <a:ext cx="149835" cy="149835"/>
          </a:xfrm>
          <a:prstGeom prst="ellipse">
            <a:avLst/>
          </a:prstGeom>
          <a:solidFill>
            <a:srgbClr val="E94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69065AE-3969-4648-AA23-6022F887416A}"/>
              </a:ext>
            </a:extLst>
          </p:cNvPr>
          <p:cNvSpPr/>
          <p:nvPr/>
        </p:nvSpPr>
        <p:spPr>
          <a:xfrm>
            <a:off x="4310049" y="2417471"/>
            <a:ext cx="149835" cy="14983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9E2F4B1E-9BF6-486D-BA7B-1656C8566B01}"/>
              </a:ext>
            </a:extLst>
          </p:cNvPr>
          <p:cNvSpPr/>
          <p:nvPr/>
        </p:nvSpPr>
        <p:spPr>
          <a:xfrm>
            <a:off x="5827695" y="2417471"/>
            <a:ext cx="149835" cy="14983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E1CA774D-F467-4D7E-ABB2-BA627001DCF4}"/>
              </a:ext>
            </a:extLst>
          </p:cNvPr>
          <p:cNvSpPr/>
          <p:nvPr/>
        </p:nvSpPr>
        <p:spPr>
          <a:xfrm>
            <a:off x="7242788" y="2417471"/>
            <a:ext cx="149835" cy="14983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F51A9287-6876-4515-AAD3-BB35769F096D}"/>
              </a:ext>
            </a:extLst>
          </p:cNvPr>
          <p:cNvSpPr/>
          <p:nvPr/>
        </p:nvSpPr>
        <p:spPr>
          <a:xfrm>
            <a:off x="8742648" y="2417471"/>
            <a:ext cx="149835" cy="14983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93AF4942-FE14-4167-B7CE-D5768B300D81}"/>
              </a:ext>
            </a:extLst>
          </p:cNvPr>
          <p:cNvSpPr/>
          <p:nvPr/>
        </p:nvSpPr>
        <p:spPr>
          <a:xfrm>
            <a:off x="10204358" y="2417471"/>
            <a:ext cx="149835" cy="14983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8C507C5B-EBFC-4572-902B-C43567D6A0C9}"/>
              </a:ext>
            </a:extLst>
          </p:cNvPr>
          <p:cNvSpPr/>
          <p:nvPr/>
        </p:nvSpPr>
        <p:spPr>
          <a:xfrm>
            <a:off x="4310049" y="2841660"/>
            <a:ext cx="149835" cy="149835"/>
          </a:xfrm>
          <a:prstGeom prst="ellipse">
            <a:avLst/>
          </a:prstGeom>
          <a:solidFill>
            <a:srgbClr val="E94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2211BA44-28A6-4B2F-8D81-BD3C2D854A8B}"/>
              </a:ext>
            </a:extLst>
          </p:cNvPr>
          <p:cNvSpPr/>
          <p:nvPr/>
        </p:nvSpPr>
        <p:spPr>
          <a:xfrm>
            <a:off x="5827695" y="2841660"/>
            <a:ext cx="149835" cy="149835"/>
          </a:xfrm>
          <a:prstGeom prst="ellipse">
            <a:avLst/>
          </a:prstGeom>
          <a:solidFill>
            <a:srgbClr val="E94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3492DEFF-FDD6-40F3-BAFB-50E668E8A94E}"/>
              </a:ext>
            </a:extLst>
          </p:cNvPr>
          <p:cNvSpPr/>
          <p:nvPr/>
        </p:nvSpPr>
        <p:spPr>
          <a:xfrm>
            <a:off x="7242788" y="2841660"/>
            <a:ext cx="149835" cy="149835"/>
          </a:xfrm>
          <a:prstGeom prst="ellipse">
            <a:avLst/>
          </a:prstGeom>
          <a:solidFill>
            <a:srgbClr val="E94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310FA633-4636-4525-A842-487AA09C84AF}"/>
              </a:ext>
            </a:extLst>
          </p:cNvPr>
          <p:cNvSpPr/>
          <p:nvPr/>
        </p:nvSpPr>
        <p:spPr>
          <a:xfrm>
            <a:off x="8742648" y="2841660"/>
            <a:ext cx="149835" cy="149835"/>
          </a:xfrm>
          <a:prstGeom prst="ellipse">
            <a:avLst/>
          </a:prstGeom>
          <a:solidFill>
            <a:srgbClr val="E94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A36E16A5-4C7D-432C-9520-69C601B1A760}"/>
              </a:ext>
            </a:extLst>
          </p:cNvPr>
          <p:cNvSpPr/>
          <p:nvPr/>
        </p:nvSpPr>
        <p:spPr>
          <a:xfrm>
            <a:off x="10204358" y="2841660"/>
            <a:ext cx="149835" cy="149835"/>
          </a:xfrm>
          <a:prstGeom prst="ellipse">
            <a:avLst/>
          </a:prstGeom>
          <a:solidFill>
            <a:srgbClr val="E94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85B83E68-11F6-48B0-84E3-3EA70FE36BF0}"/>
              </a:ext>
            </a:extLst>
          </p:cNvPr>
          <p:cNvSpPr/>
          <p:nvPr/>
        </p:nvSpPr>
        <p:spPr>
          <a:xfrm>
            <a:off x="4310049" y="3224967"/>
            <a:ext cx="149835" cy="14983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F9A12133-6C49-4911-8081-0374F881492D}"/>
              </a:ext>
            </a:extLst>
          </p:cNvPr>
          <p:cNvSpPr/>
          <p:nvPr/>
        </p:nvSpPr>
        <p:spPr>
          <a:xfrm>
            <a:off x="5827695" y="3224967"/>
            <a:ext cx="149835" cy="14983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B29D4E2A-6365-45FB-A112-771E9F184247}"/>
              </a:ext>
            </a:extLst>
          </p:cNvPr>
          <p:cNvSpPr/>
          <p:nvPr/>
        </p:nvSpPr>
        <p:spPr>
          <a:xfrm>
            <a:off x="7242788" y="3224967"/>
            <a:ext cx="149835" cy="14983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D0438AB-2A4F-43FA-ACB4-586E1545A5E9}"/>
              </a:ext>
            </a:extLst>
          </p:cNvPr>
          <p:cNvSpPr/>
          <p:nvPr/>
        </p:nvSpPr>
        <p:spPr>
          <a:xfrm>
            <a:off x="8742648" y="3224967"/>
            <a:ext cx="149835" cy="14983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3EAC8C55-E2AA-475E-A85C-62D987312F80}"/>
              </a:ext>
            </a:extLst>
          </p:cNvPr>
          <p:cNvSpPr/>
          <p:nvPr/>
        </p:nvSpPr>
        <p:spPr>
          <a:xfrm>
            <a:off x="10204358" y="3224967"/>
            <a:ext cx="149835" cy="14983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D34F95A9-82BB-46EE-8213-4479818764BC}"/>
              </a:ext>
            </a:extLst>
          </p:cNvPr>
          <p:cNvSpPr/>
          <p:nvPr/>
        </p:nvSpPr>
        <p:spPr>
          <a:xfrm>
            <a:off x="4310049" y="4469426"/>
            <a:ext cx="149835" cy="155919"/>
          </a:xfrm>
          <a:prstGeom prst="ellipse">
            <a:avLst/>
          </a:prstGeom>
          <a:solidFill>
            <a:srgbClr val="E94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6EE9D367-F463-4FC3-8D84-868A7510896E}"/>
              </a:ext>
            </a:extLst>
          </p:cNvPr>
          <p:cNvSpPr/>
          <p:nvPr/>
        </p:nvSpPr>
        <p:spPr>
          <a:xfrm>
            <a:off x="5827695" y="4469426"/>
            <a:ext cx="149835" cy="155919"/>
          </a:xfrm>
          <a:prstGeom prst="ellipse">
            <a:avLst/>
          </a:prstGeom>
          <a:solidFill>
            <a:srgbClr val="E94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FB8D1B54-232E-43D3-8270-9428F5A9A5FA}"/>
              </a:ext>
            </a:extLst>
          </p:cNvPr>
          <p:cNvSpPr/>
          <p:nvPr/>
        </p:nvSpPr>
        <p:spPr>
          <a:xfrm>
            <a:off x="7242788" y="4469426"/>
            <a:ext cx="149835" cy="155919"/>
          </a:xfrm>
          <a:prstGeom prst="ellipse">
            <a:avLst/>
          </a:prstGeom>
          <a:solidFill>
            <a:srgbClr val="E94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C303DD7F-8D6B-4E5C-A90D-EEF857B970A4}"/>
              </a:ext>
            </a:extLst>
          </p:cNvPr>
          <p:cNvSpPr/>
          <p:nvPr/>
        </p:nvSpPr>
        <p:spPr>
          <a:xfrm>
            <a:off x="10204358" y="4469426"/>
            <a:ext cx="149835" cy="155919"/>
          </a:xfrm>
          <a:prstGeom prst="ellipse">
            <a:avLst/>
          </a:prstGeom>
          <a:solidFill>
            <a:srgbClr val="E94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7D0B783-9B1B-47B5-A366-CA1584231B44}"/>
              </a:ext>
            </a:extLst>
          </p:cNvPr>
          <p:cNvSpPr/>
          <p:nvPr/>
        </p:nvSpPr>
        <p:spPr>
          <a:xfrm>
            <a:off x="11584122" y="4469426"/>
            <a:ext cx="149835" cy="155919"/>
          </a:xfrm>
          <a:prstGeom prst="ellipse">
            <a:avLst/>
          </a:prstGeom>
          <a:solidFill>
            <a:srgbClr val="E94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9133AA6F-018C-445D-B178-83BA42FCAD0D}"/>
              </a:ext>
            </a:extLst>
          </p:cNvPr>
          <p:cNvSpPr/>
          <p:nvPr/>
        </p:nvSpPr>
        <p:spPr>
          <a:xfrm>
            <a:off x="4310049" y="4908477"/>
            <a:ext cx="149835" cy="15591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22A92245-1D50-4A03-A899-C8D36E769517}"/>
              </a:ext>
            </a:extLst>
          </p:cNvPr>
          <p:cNvSpPr/>
          <p:nvPr/>
        </p:nvSpPr>
        <p:spPr>
          <a:xfrm>
            <a:off x="5827695" y="4908477"/>
            <a:ext cx="149835" cy="15591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7A5181D3-3A2C-4CF4-8999-4B1504C6B9D2}"/>
              </a:ext>
            </a:extLst>
          </p:cNvPr>
          <p:cNvSpPr/>
          <p:nvPr/>
        </p:nvSpPr>
        <p:spPr>
          <a:xfrm>
            <a:off x="7242788" y="4908477"/>
            <a:ext cx="149835" cy="15591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CE014865-A1C9-4316-98DE-3FE341F805F8}"/>
              </a:ext>
            </a:extLst>
          </p:cNvPr>
          <p:cNvSpPr/>
          <p:nvPr/>
        </p:nvSpPr>
        <p:spPr>
          <a:xfrm>
            <a:off x="10204358" y="4908477"/>
            <a:ext cx="149835" cy="15591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4D1EA454-B799-4554-B645-ACD8AB2D113B}"/>
              </a:ext>
            </a:extLst>
          </p:cNvPr>
          <p:cNvSpPr/>
          <p:nvPr/>
        </p:nvSpPr>
        <p:spPr>
          <a:xfrm>
            <a:off x="11584122" y="4908477"/>
            <a:ext cx="149835" cy="15591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D25822DE-79FF-4307-94C0-42CBCC4CEA2C}"/>
              </a:ext>
            </a:extLst>
          </p:cNvPr>
          <p:cNvSpPr/>
          <p:nvPr/>
        </p:nvSpPr>
        <p:spPr>
          <a:xfrm>
            <a:off x="4310049" y="5322466"/>
            <a:ext cx="149835" cy="155919"/>
          </a:xfrm>
          <a:prstGeom prst="ellipse">
            <a:avLst/>
          </a:prstGeom>
          <a:solidFill>
            <a:srgbClr val="E94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587168DD-B1FB-4B17-8957-C028C870E062}"/>
              </a:ext>
            </a:extLst>
          </p:cNvPr>
          <p:cNvSpPr/>
          <p:nvPr/>
        </p:nvSpPr>
        <p:spPr>
          <a:xfrm>
            <a:off x="5827695" y="5322466"/>
            <a:ext cx="149835" cy="155919"/>
          </a:xfrm>
          <a:prstGeom prst="ellipse">
            <a:avLst/>
          </a:prstGeom>
          <a:solidFill>
            <a:srgbClr val="E94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C4C15B9B-5DCF-4E05-A6D8-7AEF9427F62E}"/>
              </a:ext>
            </a:extLst>
          </p:cNvPr>
          <p:cNvSpPr/>
          <p:nvPr/>
        </p:nvSpPr>
        <p:spPr>
          <a:xfrm>
            <a:off x="7242788" y="5322466"/>
            <a:ext cx="149835" cy="155919"/>
          </a:xfrm>
          <a:prstGeom prst="ellipse">
            <a:avLst/>
          </a:prstGeom>
          <a:solidFill>
            <a:srgbClr val="E94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78F8D514-2701-4BB5-9F13-DE11DC7B1D4D}"/>
              </a:ext>
            </a:extLst>
          </p:cNvPr>
          <p:cNvSpPr/>
          <p:nvPr/>
        </p:nvSpPr>
        <p:spPr>
          <a:xfrm>
            <a:off x="10204358" y="5322466"/>
            <a:ext cx="149835" cy="155919"/>
          </a:xfrm>
          <a:prstGeom prst="ellipse">
            <a:avLst/>
          </a:prstGeom>
          <a:solidFill>
            <a:srgbClr val="E94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537B9A1F-464E-48C3-AB3A-09AC8E991508}"/>
              </a:ext>
            </a:extLst>
          </p:cNvPr>
          <p:cNvSpPr/>
          <p:nvPr/>
        </p:nvSpPr>
        <p:spPr>
          <a:xfrm>
            <a:off x="11584122" y="5322466"/>
            <a:ext cx="149835" cy="155919"/>
          </a:xfrm>
          <a:prstGeom prst="ellipse">
            <a:avLst/>
          </a:prstGeom>
          <a:solidFill>
            <a:srgbClr val="E945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0AF376FE-38FE-40A3-B3BD-3AB61466BC26}"/>
              </a:ext>
            </a:extLst>
          </p:cNvPr>
          <p:cNvSpPr/>
          <p:nvPr/>
        </p:nvSpPr>
        <p:spPr>
          <a:xfrm>
            <a:off x="4310049" y="5736077"/>
            <a:ext cx="149835" cy="15591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839E389D-0DAF-420E-B24A-95FD21481898}"/>
              </a:ext>
            </a:extLst>
          </p:cNvPr>
          <p:cNvSpPr/>
          <p:nvPr/>
        </p:nvSpPr>
        <p:spPr>
          <a:xfrm>
            <a:off x="5827695" y="5736077"/>
            <a:ext cx="149835" cy="15591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DE1B52E8-43C4-4F94-ADE0-E1CE83C23B99}"/>
              </a:ext>
            </a:extLst>
          </p:cNvPr>
          <p:cNvSpPr/>
          <p:nvPr/>
        </p:nvSpPr>
        <p:spPr>
          <a:xfrm>
            <a:off x="7242788" y="5736077"/>
            <a:ext cx="149835" cy="15591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820F3A9F-182F-41BB-8020-EA71BFAC5926}"/>
              </a:ext>
            </a:extLst>
          </p:cNvPr>
          <p:cNvSpPr/>
          <p:nvPr/>
        </p:nvSpPr>
        <p:spPr>
          <a:xfrm>
            <a:off x="10204358" y="5736077"/>
            <a:ext cx="149835" cy="15591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16BFEA6A-4C1E-4023-9989-74DEDEB077AB}"/>
              </a:ext>
            </a:extLst>
          </p:cNvPr>
          <p:cNvSpPr/>
          <p:nvPr/>
        </p:nvSpPr>
        <p:spPr>
          <a:xfrm>
            <a:off x="11584122" y="5736077"/>
            <a:ext cx="149835" cy="15591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a:extLst>
              <a:ext uri="{FF2B5EF4-FFF2-40B4-BE49-F238E27FC236}">
                <a16:creationId xmlns:a16="http://schemas.microsoft.com/office/drawing/2014/main" id="{9EE38796-2B15-4FF2-A3E7-18589F9AA184}"/>
              </a:ext>
            </a:extLst>
          </p:cNvPr>
          <p:cNvCxnSpPr>
            <a:cxnSpLocks/>
          </p:cNvCxnSpPr>
          <p:nvPr/>
        </p:nvCxnSpPr>
        <p:spPr>
          <a:xfrm>
            <a:off x="2008090" y="3905015"/>
            <a:ext cx="9953790" cy="0"/>
          </a:xfrm>
          <a:prstGeom prst="line">
            <a:avLst/>
          </a:prstGeom>
          <a:ln>
            <a:solidFill>
              <a:schemeClr val="bg1"/>
            </a:solidFill>
            <a:prstDash val="sysDash"/>
          </a:ln>
        </p:spPr>
        <p:style>
          <a:lnRef idx="1">
            <a:schemeClr val="dk1"/>
          </a:lnRef>
          <a:fillRef idx="0">
            <a:schemeClr val="dk1"/>
          </a:fillRef>
          <a:effectRef idx="0">
            <a:schemeClr val="dk1"/>
          </a:effectRef>
          <a:fontRef idx="minor">
            <a:schemeClr val="tx1"/>
          </a:fontRef>
        </p:style>
      </p:cxnSp>
      <p:sp>
        <p:nvSpPr>
          <p:cNvPr id="108" name="标题 1">
            <a:extLst>
              <a:ext uri="{FF2B5EF4-FFF2-40B4-BE49-F238E27FC236}">
                <a16:creationId xmlns:a16="http://schemas.microsoft.com/office/drawing/2014/main" id="{AD9FECD5-39C8-49AC-AAB8-A0593A6B785A}"/>
              </a:ext>
            </a:extLst>
          </p:cNvPr>
          <p:cNvSpPr>
            <a:spLocks noGrp="1"/>
          </p:cNvSpPr>
          <p:nvPr/>
        </p:nvSpPr>
        <p:spPr>
          <a:xfrm>
            <a:off x="10919814" y="177428"/>
            <a:ext cx="2018068" cy="703748"/>
          </a:xfrm>
          <a:prstGeom prst="rect">
            <a:avLst/>
          </a:prstGeom>
        </p:spPr>
        <p:txBody>
          <a:bodyPr vert="horz" lIns="90000" tIns="46800" rIns="90000" bIns="46800" rtlCol="0" anchor="ctr" anchorCtr="0">
            <a:no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2400" dirty="0">
                <a:solidFill>
                  <a:schemeClr val="bg1"/>
                </a:solidFill>
                <a:latin typeface="思源宋体 CN Medium" panose="02020500000000000000" charset="-122"/>
                <a:ea typeface="思源宋体 CN Medium" panose="02020500000000000000" charset="-122"/>
                <a:cs typeface="思源宋体 CN Medium" panose="02020500000000000000" charset="-122"/>
              </a:rPr>
              <a:t>团队分工</a:t>
            </a:r>
          </a:p>
        </p:txBody>
      </p:sp>
      <p:sp>
        <p:nvSpPr>
          <p:cNvPr id="109" name="椭圆 108">
            <a:extLst>
              <a:ext uri="{FF2B5EF4-FFF2-40B4-BE49-F238E27FC236}">
                <a16:creationId xmlns:a16="http://schemas.microsoft.com/office/drawing/2014/main" id="{4D5CA3E1-A5F4-42FC-9B37-4CD4C81422E7}"/>
              </a:ext>
            </a:extLst>
          </p:cNvPr>
          <p:cNvSpPr/>
          <p:nvPr/>
        </p:nvSpPr>
        <p:spPr>
          <a:xfrm>
            <a:off x="12772591" y="397539"/>
            <a:ext cx="263525" cy="2635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138271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CE437F25-36D5-4542-AB68-91449B39D567}"/>
              </a:ext>
            </a:extLst>
          </p:cNvPr>
          <p:cNvSpPr txBox="1"/>
          <p:nvPr/>
        </p:nvSpPr>
        <p:spPr>
          <a:xfrm>
            <a:off x="9771917" y="3254436"/>
            <a:ext cx="4884674" cy="1292662"/>
          </a:xfrm>
          <a:prstGeom prst="rect">
            <a:avLst/>
          </a:prstGeom>
          <a:noFill/>
        </p:spPr>
        <p:txBody>
          <a:bodyPr wrap="square">
            <a:spAutoFit/>
          </a:bodyPr>
          <a:lstStyle/>
          <a:p>
            <a:pPr fontAlgn="auto">
              <a:spcBef>
                <a:spcPts val="600"/>
              </a:spcBef>
              <a:spcAft>
                <a:spcPts val="600"/>
              </a:spcAft>
            </a:pPr>
            <a:r>
              <a:rPr lang="zh-CN" altLang="en-US" sz="1200" dirty="0">
                <a:solidFill>
                  <a:schemeClr val="bg1"/>
                </a:solidFill>
              </a:rPr>
              <a:t>未来会更深度的对项目进行优化调整</a:t>
            </a:r>
            <a:endParaRPr lang="en-US" altLang="zh-CN" sz="1200" dirty="0">
              <a:solidFill>
                <a:schemeClr val="bg1"/>
              </a:solidFill>
            </a:endParaRPr>
          </a:p>
          <a:p>
            <a:pPr fontAlgn="auto">
              <a:spcBef>
                <a:spcPts val="600"/>
              </a:spcBef>
              <a:spcAft>
                <a:spcPts val="600"/>
              </a:spcAft>
            </a:pPr>
            <a:r>
              <a:rPr lang="zh-CN" altLang="en-US" sz="1200" dirty="0">
                <a:solidFill>
                  <a:schemeClr val="bg1"/>
                </a:solidFill>
              </a:rPr>
              <a:t>提升团队的工作和沟通效率</a:t>
            </a:r>
            <a:endParaRPr lang="en-US" altLang="zh-CN" sz="1200" dirty="0">
              <a:solidFill>
                <a:schemeClr val="bg1"/>
              </a:solidFill>
            </a:endParaRPr>
          </a:p>
          <a:p>
            <a:pPr fontAlgn="auto">
              <a:spcBef>
                <a:spcPts val="600"/>
              </a:spcBef>
              <a:spcAft>
                <a:spcPts val="600"/>
              </a:spcAft>
            </a:pPr>
            <a:r>
              <a:rPr lang="zh-CN" altLang="en-US" sz="1200" dirty="0">
                <a:solidFill>
                  <a:schemeClr val="bg1"/>
                </a:solidFill>
              </a:rPr>
              <a:t>统一形式和设计风格保证更好的视觉呈现</a:t>
            </a:r>
            <a:endParaRPr lang="en-US" altLang="zh-CN" sz="1200" dirty="0">
              <a:solidFill>
                <a:schemeClr val="bg1"/>
              </a:solidFill>
            </a:endParaRPr>
          </a:p>
          <a:p>
            <a:pPr fontAlgn="auto">
              <a:spcBef>
                <a:spcPts val="600"/>
              </a:spcBef>
              <a:spcAft>
                <a:spcPts val="600"/>
              </a:spcAft>
            </a:pPr>
            <a:r>
              <a:rPr lang="en-US" altLang="zh-CN" sz="1200" dirty="0">
                <a:solidFill>
                  <a:schemeClr val="bg1"/>
                </a:solidFill>
              </a:rPr>
              <a:t>…</a:t>
            </a:r>
            <a:endParaRPr lang="zh-CN" altLang="en-US" sz="1200" dirty="0">
              <a:solidFill>
                <a:schemeClr val="bg1"/>
              </a:solidFill>
            </a:endParaRPr>
          </a:p>
        </p:txBody>
      </p:sp>
      <p:cxnSp>
        <p:nvCxnSpPr>
          <p:cNvPr id="9" name="直接连接符 8">
            <a:extLst>
              <a:ext uri="{FF2B5EF4-FFF2-40B4-BE49-F238E27FC236}">
                <a16:creationId xmlns:a16="http://schemas.microsoft.com/office/drawing/2014/main" id="{16A00EA5-8348-4DC6-8AAA-18D210E8B175}"/>
              </a:ext>
            </a:extLst>
          </p:cNvPr>
          <p:cNvCxnSpPr>
            <a:cxnSpLocks/>
          </p:cNvCxnSpPr>
          <p:nvPr/>
        </p:nvCxnSpPr>
        <p:spPr>
          <a:xfrm>
            <a:off x="8991010" y="3250853"/>
            <a:ext cx="0" cy="12962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C063648D-EA2B-4A7A-8201-0237F8102B7E}"/>
              </a:ext>
            </a:extLst>
          </p:cNvPr>
          <p:cNvGrpSpPr/>
          <p:nvPr/>
        </p:nvGrpSpPr>
        <p:grpSpPr>
          <a:xfrm>
            <a:off x="701300" y="3197019"/>
            <a:ext cx="2660421" cy="703748"/>
            <a:chOff x="-6646069" y="1727477"/>
            <a:chExt cx="2660421" cy="703748"/>
          </a:xfrm>
        </p:grpSpPr>
        <p:sp>
          <p:nvSpPr>
            <p:cNvPr id="12" name="椭圆 11">
              <a:extLst>
                <a:ext uri="{FF2B5EF4-FFF2-40B4-BE49-F238E27FC236}">
                  <a16:creationId xmlns:a16="http://schemas.microsoft.com/office/drawing/2014/main" id="{04A1778F-CBF3-4092-B045-04A56D971806}"/>
                </a:ext>
              </a:extLst>
            </p:cNvPr>
            <p:cNvSpPr/>
            <p:nvPr/>
          </p:nvSpPr>
          <p:spPr>
            <a:xfrm>
              <a:off x="-6646069" y="1975585"/>
              <a:ext cx="207532" cy="20753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标题 1">
              <a:extLst>
                <a:ext uri="{FF2B5EF4-FFF2-40B4-BE49-F238E27FC236}">
                  <a16:creationId xmlns:a16="http://schemas.microsoft.com/office/drawing/2014/main" id="{C256ECCE-C3D1-4C81-909E-4A9B1BBAAFA3}"/>
                </a:ext>
              </a:extLst>
            </p:cNvPr>
            <p:cNvSpPr txBox="1">
              <a:spLocks/>
            </p:cNvSpPr>
            <p:nvPr/>
          </p:nvSpPr>
          <p:spPr>
            <a:xfrm>
              <a:off x="-6074973" y="1727477"/>
              <a:ext cx="2089325" cy="703748"/>
            </a:xfrm>
            <a:prstGeom prst="rect">
              <a:avLst/>
            </a:prstGeom>
          </p:spPr>
          <p:txBody>
            <a:bodyPr vert="horz" lIns="90000" tIns="46800" rIns="90000" bIns="46800" rtlCol="0" anchor="ctr" anchorCtr="0">
              <a:noAutofit/>
            </a:bodyPr>
            <a:lstStyle>
              <a:lvl1pPr algn="l" defTabSz="911860" rtl="0" eaLnBrk="1" fontAlgn="auto" latinLnBrk="0" hangingPunct="1">
                <a:lnSpc>
                  <a:spcPct val="100000"/>
                </a:lnSpc>
                <a:spcBef>
                  <a:spcPct val="0"/>
                </a:spcBef>
                <a:buNone/>
                <a:defRPr sz="359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r>
                <a:rPr lang="zh-CN" altLang="en-US" sz="1800" b="0" dirty="0">
                  <a:solidFill>
                    <a:schemeClr val="bg1"/>
                  </a:solidFill>
                  <a:latin typeface="思源黑体 CN Medium" panose="020B0600000000000000" pitchFamily="34" charset="-122"/>
                  <a:ea typeface="思源黑体 CN Medium" panose="020B0600000000000000" pitchFamily="34" charset="-122"/>
                  <a:cs typeface="思源宋体 CN Medium" panose="02020500000000000000" charset="-122"/>
                </a:rPr>
                <a:t>自我评价与展望</a:t>
              </a:r>
            </a:p>
          </p:txBody>
        </p:sp>
      </p:grpSp>
      <p:sp>
        <p:nvSpPr>
          <p:cNvPr id="14" name="文本框 13">
            <a:extLst>
              <a:ext uri="{FF2B5EF4-FFF2-40B4-BE49-F238E27FC236}">
                <a16:creationId xmlns:a16="http://schemas.microsoft.com/office/drawing/2014/main" id="{342BAB16-B412-4C8F-B129-0D7FBCCCD759}"/>
              </a:ext>
            </a:extLst>
          </p:cNvPr>
          <p:cNvSpPr txBox="1"/>
          <p:nvPr/>
        </p:nvSpPr>
        <p:spPr>
          <a:xfrm>
            <a:off x="5082384" y="3254436"/>
            <a:ext cx="3514719" cy="1292662"/>
          </a:xfrm>
          <a:prstGeom prst="rect">
            <a:avLst/>
          </a:prstGeom>
          <a:noFill/>
        </p:spPr>
        <p:txBody>
          <a:bodyPr wrap="square">
            <a:spAutoFit/>
          </a:bodyPr>
          <a:lstStyle/>
          <a:p>
            <a:pPr fontAlgn="auto">
              <a:spcBef>
                <a:spcPts val="600"/>
              </a:spcBef>
              <a:spcAft>
                <a:spcPts val="600"/>
              </a:spcAft>
            </a:pPr>
            <a:r>
              <a:rPr lang="en-US" altLang="zh-CN" sz="1200" dirty="0">
                <a:solidFill>
                  <a:schemeClr val="bg1"/>
                </a:solidFill>
              </a:rPr>
              <a:t>1. </a:t>
            </a:r>
            <a:r>
              <a:rPr lang="zh-CN" altLang="en-US" sz="1200" dirty="0">
                <a:solidFill>
                  <a:schemeClr val="bg1"/>
                </a:solidFill>
              </a:rPr>
              <a:t>并未完全深度发掘车窗交互系统的使用潜力</a:t>
            </a:r>
            <a:endParaRPr lang="en-US" altLang="zh-CN" sz="1200" dirty="0">
              <a:solidFill>
                <a:schemeClr val="bg1"/>
              </a:solidFill>
            </a:endParaRPr>
          </a:p>
          <a:p>
            <a:pPr fontAlgn="auto">
              <a:spcBef>
                <a:spcPts val="600"/>
              </a:spcBef>
              <a:spcAft>
                <a:spcPts val="600"/>
              </a:spcAft>
            </a:pPr>
            <a:r>
              <a:rPr lang="en-US" altLang="zh-CN" sz="1200" dirty="0">
                <a:solidFill>
                  <a:schemeClr val="bg1"/>
                </a:solidFill>
              </a:rPr>
              <a:t>2. </a:t>
            </a:r>
            <a:r>
              <a:rPr lang="zh-CN" altLang="en-US" sz="1200" dirty="0">
                <a:solidFill>
                  <a:schemeClr val="bg1"/>
                </a:solidFill>
              </a:rPr>
              <a:t>缺乏用户角度的思考</a:t>
            </a:r>
            <a:endParaRPr lang="en-US" altLang="zh-CN" sz="1200" dirty="0">
              <a:solidFill>
                <a:schemeClr val="bg1"/>
              </a:solidFill>
            </a:endParaRPr>
          </a:p>
          <a:p>
            <a:pPr fontAlgn="auto">
              <a:spcBef>
                <a:spcPts val="600"/>
              </a:spcBef>
              <a:spcAft>
                <a:spcPts val="600"/>
              </a:spcAft>
            </a:pPr>
            <a:r>
              <a:rPr lang="en-US" altLang="zh-CN" sz="1200" dirty="0">
                <a:solidFill>
                  <a:schemeClr val="bg1"/>
                </a:solidFill>
              </a:rPr>
              <a:t>3. </a:t>
            </a:r>
            <a:r>
              <a:rPr lang="zh-CN" altLang="en-US" sz="1200" dirty="0">
                <a:solidFill>
                  <a:schemeClr val="bg1"/>
                </a:solidFill>
              </a:rPr>
              <a:t>缺少更好的视觉呈现</a:t>
            </a:r>
            <a:endParaRPr lang="en-US" altLang="zh-CN" sz="1200" dirty="0">
              <a:solidFill>
                <a:schemeClr val="bg1"/>
              </a:solidFill>
            </a:endParaRPr>
          </a:p>
          <a:p>
            <a:pPr fontAlgn="auto">
              <a:spcBef>
                <a:spcPts val="600"/>
              </a:spcBef>
              <a:spcAft>
                <a:spcPts val="600"/>
              </a:spcAft>
            </a:pPr>
            <a:r>
              <a:rPr lang="en-US" altLang="zh-CN" sz="1200" dirty="0">
                <a:solidFill>
                  <a:schemeClr val="bg1"/>
                </a:solidFill>
              </a:rPr>
              <a:t>…</a:t>
            </a:r>
            <a:endParaRPr lang="zh-CN" altLang="en-US" sz="1200" dirty="0">
              <a:solidFill>
                <a:schemeClr val="bg1"/>
              </a:solidFill>
            </a:endParaRPr>
          </a:p>
        </p:txBody>
      </p:sp>
    </p:spTree>
    <p:custDataLst>
      <p:tags r:id="rId1"/>
    </p:custDataLst>
    <p:extLst>
      <p:ext uri="{BB962C8B-B14F-4D97-AF65-F5344CB8AC3E}">
        <p14:creationId xmlns:p14="http://schemas.microsoft.com/office/powerpoint/2010/main" val="752576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4395470" y="3184525"/>
            <a:ext cx="6718935" cy="368300"/>
          </a:xfrm>
          <a:prstGeom prst="rect">
            <a:avLst/>
          </a:prstGeom>
          <a:noFill/>
        </p:spPr>
        <p:txBody>
          <a:bodyPr wrap="square" rtlCol="0">
            <a:spAutoFit/>
          </a:bodyPr>
          <a:lstStyle/>
          <a:p>
            <a:r>
              <a:rPr lang="en-US" altLang="zh-CN" spc="1000">
                <a:solidFill>
                  <a:schemeClr val="bg1"/>
                </a:solidFill>
                <a:uFillTx/>
                <a:latin typeface="Chromatica" panose="00000600000000000000" charset="0"/>
                <a:ea typeface="思源黑体 CN Medium" panose="020B0600000000000000" charset="-122"/>
                <a:cs typeface="Chromatica" panose="00000600000000000000" charset="0"/>
                <a:sym typeface="+mn-ea"/>
              </a:rPr>
              <a:t>THANKS FOR LISTENNING</a:t>
            </a:r>
          </a:p>
        </p:txBody>
      </p:sp>
      <p:sp>
        <p:nvSpPr>
          <p:cNvPr id="25" name="椭圆 24"/>
          <p:cNvSpPr/>
          <p:nvPr/>
        </p:nvSpPr>
        <p:spPr>
          <a:xfrm>
            <a:off x="3730625" y="3226435"/>
            <a:ext cx="263525" cy="263525"/>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27" name="副标题 2"/>
          <p:cNvSpPr>
            <a:spLocks noGrp="1"/>
          </p:cNvSpPr>
          <p:nvPr>
            <p:custDataLst>
              <p:tags r:id="rId2"/>
            </p:custDataLst>
          </p:nvPr>
        </p:nvSpPr>
        <p:spPr>
          <a:xfrm>
            <a:off x="4459605" y="6537325"/>
            <a:ext cx="5321300" cy="591185"/>
          </a:xfrm>
          <a:prstGeom prst="rect">
            <a:avLst/>
          </a:prstGeom>
        </p:spPr>
        <p:txBody>
          <a:bodyPr vert="horz" lIns="90000" tIns="46800" rIns="90000" bIns="46800" rtlCol="0"/>
          <a:lstStyle>
            <a:lvl1pPr marL="0" indent="0" algn="ctr" defTabSz="911860" rtl="0" eaLnBrk="1" fontAlgn="auto" latinLnBrk="0" hangingPunct="1">
              <a:lnSpc>
                <a:spcPct val="110000"/>
              </a:lnSpc>
              <a:spcBef>
                <a:spcPts val="0"/>
              </a:spcBef>
              <a:spcAft>
                <a:spcPts val="1000"/>
              </a:spcAft>
              <a:buFont typeface="Arial" panose="020B0604020202020204" pitchFamily="34" charset="0"/>
              <a:buNone/>
              <a:defRPr sz="2395" u="none" strike="noStrike" kern="1200" cap="none" spc="20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455930" indent="0" algn="ctr" defTabSz="911860" rtl="0" eaLnBrk="1" fontAlgn="auto" latinLnBrk="0" hangingPunct="1">
              <a:lnSpc>
                <a:spcPct val="120000"/>
              </a:lnSpc>
              <a:spcBef>
                <a:spcPts val="0"/>
              </a:spcBef>
              <a:spcAft>
                <a:spcPts val="600"/>
              </a:spcAft>
              <a:buFont typeface="Arial" panose="020B0604020202020204" pitchFamily="34" charset="0"/>
              <a:buNone/>
              <a:tabLst>
                <a:tab pos="1605280" algn="l"/>
                <a:tab pos="1605280" algn="l"/>
                <a:tab pos="1605280" algn="l"/>
                <a:tab pos="1605280" algn="l"/>
              </a:tabLst>
              <a:defRPr sz="199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911860" indent="0" algn="ctr" defTabSz="911860" rtl="0" eaLnBrk="1" fontAlgn="auto" latinLnBrk="0" hangingPunct="1">
              <a:lnSpc>
                <a:spcPct val="120000"/>
              </a:lnSpc>
              <a:spcBef>
                <a:spcPts val="0"/>
              </a:spcBef>
              <a:spcAft>
                <a:spcPts val="600"/>
              </a:spcAft>
              <a:buFont typeface="Arial" panose="020B0604020202020204" pitchFamily="34" charset="0"/>
              <a:buNone/>
              <a:defRPr sz="179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367790" indent="0" algn="ctr" defTabSz="911860" rtl="0" eaLnBrk="1" fontAlgn="auto" latinLnBrk="0" hangingPunct="1">
              <a:lnSpc>
                <a:spcPct val="120000"/>
              </a:lnSpc>
              <a:spcBef>
                <a:spcPts val="0"/>
              </a:spcBef>
              <a:spcAft>
                <a:spcPts val="300"/>
              </a:spcAft>
              <a:buFont typeface="Wingdings" panose="05000000000000000000" charset="0"/>
              <a:buNone/>
              <a:defRPr sz="159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823720" indent="0" algn="ctr" defTabSz="911860" rtl="0" eaLnBrk="1" fontAlgn="auto" latinLnBrk="0" hangingPunct="1">
              <a:lnSpc>
                <a:spcPct val="120000"/>
              </a:lnSpc>
              <a:spcBef>
                <a:spcPts val="0"/>
              </a:spcBef>
              <a:spcAft>
                <a:spcPts val="300"/>
              </a:spcAft>
              <a:buFont typeface="Arial" panose="020B0604020202020204" pitchFamily="34" charset="0"/>
              <a:buNone/>
              <a:defRPr sz="159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280285" indent="0" algn="ctr" defTabSz="911860" rtl="0" eaLnBrk="1" latinLnBrk="0" hangingPunct="1">
              <a:lnSpc>
                <a:spcPct val="90000"/>
              </a:lnSpc>
              <a:spcBef>
                <a:spcPct val="100000"/>
              </a:spcBef>
              <a:buFont typeface="Arial" panose="020B0604020202020204" pitchFamily="34" charset="0"/>
              <a:buNone/>
              <a:defRPr sz="1595" kern="1200">
                <a:solidFill>
                  <a:schemeClr val="tx1"/>
                </a:solidFill>
                <a:latin typeface="+mn-lt"/>
                <a:ea typeface="+mn-ea"/>
                <a:cs typeface="+mn-cs"/>
              </a:defRPr>
            </a:lvl6pPr>
            <a:lvl7pPr marL="2736215" indent="0" algn="ctr" defTabSz="911860" rtl="0" eaLnBrk="1" latinLnBrk="0" hangingPunct="1">
              <a:lnSpc>
                <a:spcPct val="90000"/>
              </a:lnSpc>
              <a:spcBef>
                <a:spcPct val="100000"/>
              </a:spcBef>
              <a:buFont typeface="Arial" panose="020B0604020202020204" pitchFamily="34" charset="0"/>
              <a:buNone/>
              <a:defRPr sz="1595" kern="1200">
                <a:solidFill>
                  <a:schemeClr val="tx1"/>
                </a:solidFill>
                <a:latin typeface="+mn-lt"/>
                <a:ea typeface="+mn-ea"/>
                <a:cs typeface="+mn-cs"/>
              </a:defRPr>
            </a:lvl7pPr>
            <a:lvl8pPr marL="3192145" indent="0" algn="ctr" defTabSz="911860" rtl="0" eaLnBrk="1" latinLnBrk="0" hangingPunct="1">
              <a:lnSpc>
                <a:spcPct val="90000"/>
              </a:lnSpc>
              <a:spcBef>
                <a:spcPct val="100000"/>
              </a:spcBef>
              <a:buFont typeface="Arial" panose="020B0604020202020204" pitchFamily="34" charset="0"/>
              <a:buNone/>
              <a:defRPr sz="1595" kern="1200">
                <a:solidFill>
                  <a:schemeClr val="tx1"/>
                </a:solidFill>
                <a:latin typeface="+mn-lt"/>
                <a:ea typeface="+mn-ea"/>
                <a:cs typeface="+mn-cs"/>
              </a:defRPr>
            </a:lvl8pPr>
            <a:lvl9pPr marL="3648075" indent="0" algn="ctr" defTabSz="911860" rtl="0" eaLnBrk="1" latinLnBrk="0" hangingPunct="1">
              <a:lnSpc>
                <a:spcPct val="90000"/>
              </a:lnSpc>
              <a:spcBef>
                <a:spcPct val="100000"/>
              </a:spcBef>
              <a:buFont typeface="Arial" panose="020B0604020202020204" pitchFamily="34" charset="0"/>
              <a:buNone/>
              <a:defRPr sz="1595" kern="1200">
                <a:solidFill>
                  <a:schemeClr val="tx1"/>
                </a:solidFill>
                <a:latin typeface="+mn-lt"/>
                <a:ea typeface="+mn-ea"/>
                <a:cs typeface="+mn-cs"/>
              </a:defRPr>
            </a:lvl9pPr>
          </a:lstStyle>
          <a:p>
            <a:pPr algn="ctr"/>
            <a:r>
              <a:rPr lang="en-US" altLang="zh-CN" sz="80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 </a:t>
            </a:r>
            <a:r>
              <a:rPr lang="zh-CN" altLang="en-US" sz="80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项目时长：</a:t>
            </a:r>
            <a:r>
              <a:rPr lang="en-US" altLang="zh-CN" sz="80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2021</a:t>
            </a:r>
            <a:r>
              <a:rPr lang="zh-CN" altLang="en-US" sz="80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年</a:t>
            </a:r>
            <a:r>
              <a:rPr lang="en-US" altLang="zh-CN" sz="80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9</a:t>
            </a:r>
            <a:r>
              <a:rPr lang="zh-CN" altLang="en-US" sz="80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月</a:t>
            </a:r>
            <a:r>
              <a:rPr lang="en-US" altLang="zh-CN" sz="80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13</a:t>
            </a:r>
            <a:r>
              <a:rPr lang="zh-CN" altLang="en-US" sz="80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日</a:t>
            </a:r>
            <a:r>
              <a:rPr lang="en-US" altLang="zh-CN" sz="80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15:30—</a:t>
            </a:r>
            <a:r>
              <a:rPr lang="en-US" altLang="zh-CN" sz="80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sym typeface="+mn-ea"/>
              </a:rPr>
              <a:t>2021</a:t>
            </a:r>
            <a:r>
              <a:rPr lang="zh-CN" altLang="en-US" sz="80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sym typeface="+mn-ea"/>
              </a:rPr>
              <a:t>年</a:t>
            </a:r>
            <a:r>
              <a:rPr lang="en-US" altLang="zh-CN" sz="80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sym typeface="+mn-ea"/>
              </a:rPr>
              <a:t>12</a:t>
            </a:r>
            <a:r>
              <a:rPr lang="zh-CN" altLang="en-US" sz="80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sym typeface="+mn-ea"/>
              </a:rPr>
              <a:t>月</a:t>
            </a:r>
            <a:r>
              <a:rPr lang="en-US" altLang="zh-CN" sz="80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sym typeface="+mn-ea"/>
              </a:rPr>
              <a:t>27</a:t>
            </a:r>
            <a:r>
              <a:rPr lang="zh-CN" altLang="en-US" sz="80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sym typeface="+mn-ea"/>
              </a:rPr>
              <a:t>日</a:t>
            </a:r>
            <a:r>
              <a:rPr lang="en-US" altLang="zh-CN" sz="80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sym typeface="+mn-ea"/>
              </a:rPr>
              <a:t>19:30</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5"/>
          <a:srcRect t="2130"/>
          <a:stretch>
            <a:fillRect/>
          </a:stretch>
        </p:blipFill>
        <p:spPr>
          <a:xfrm>
            <a:off x="2008505" y="690880"/>
            <a:ext cx="9663430" cy="5603240"/>
          </a:xfrm>
          <a:prstGeom prst="rect">
            <a:avLst/>
          </a:prstGeom>
        </p:spPr>
      </p:pic>
      <p:pic>
        <p:nvPicPr>
          <p:cNvPr id="7" name="图片 6"/>
          <p:cNvPicPr>
            <a:picLocks noChangeAspect="1"/>
          </p:cNvPicPr>
          <p:nvPr>
            <p:custDataLst>
              <p:tags r:id="rId2"/>
            </p:custDataLst>
          </p:nvPr>
        </p:nvPicPr>
        <p:blipFill>
          <a:blip r:embed="rId6"/>
          <a:srcRect t="92142" r="236"/>
          <a:stretch>
            <a:fillRect/>
          </a:stretch>
        </p:blipFill>
        <p:spPr>
          <a:xfrm>
            <a:off x="2007870" y="5788025"/>
            <a:ext cx="9664065" cy="506095"/>
          </a:xfrm>
          <a:prstGeom prst="rect">
            <a:avLst/>
          </a:prstGeom>
        </p:spPr>
      </p:pic>
      <p:sp>
        <p:nvSpPr>
          <p:cNvPr id="4" name="椭圆 3"/>
          <p:cNvSpPr/>
          <p:nvPr/>
        </p:nvSpPr>
        <p:spPr>
          <a:xfrm>
            <a:off x="1703705" y="3613150"/>
            <a:ext cx="365760" cy="365760"/>
          </a:xfrm>
          <a:prstGeom prst="ellipse">
            <a:avLst/>
          </a:prstGeom>
          <a:solidFill>
            <a:schemeClr val="accent1">
              <a:lumMod val="40000"/>
              <a:lumOff val="6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627505" y="3536950"/>
            <a:ext cx="518160" cy="518160"/>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556385" y="3465830"/>
            <a:ext cx="660400" cy="660400"/>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32313536333638383b32313536333637373bcff2d7f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16785" y="3035300"/>
            <a:ext cx="914400" cy="914400"/>
          </a:xfrm>
          <a:prstGeom prst="rect">
            <a:avLst/>
          </a:prstGeom>
        </p:spPr>
      </p:pic>
      <p:sp>
        <p:nvSpPr>
          <p:cNvPr id="30" name="文本框 29"/>
          <p:cNvSpPr txBox="1"/>
          <p:nvPr/>
        </p:nvSpPr>
        <p:spPr>
          <a:xfrm>
            <a:off x="363855" y="3235325"/>
            <a:ext cx="1537970" cy="368300"/>
          </a:xfrm>
          <a:prstGeom prst="rect">
            <a:avLst/>
          </a:prstGeom>
          <a:noFill/>
        </p:spPr>
        <p:txBody>
          <a:bodyPr wrap="square" rtlCol="0">
            <a:spAutoFit/>
          </a:bodyPr>
          <a:lstStyle/>
          <a:p>
            <a:r>
              <a:rPr lang="zh-CN" altLang="en-US" dirty="0">
                <a:solidFill>
                  <a:schemeClr val="bg1"/>
                </a:solidFill>
              </a:rPr>
              <a:t>长按唤醒</a:t>
            </a:r>
          </a:p>
        </p:txBody>
      </p:sp>
      <p:pic>
        <p:nvPicPr>
          <p:cNvPr id="2" name="图片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7150" y="-2421890"/>
            <a:ext cx="16714470" cy="11753215"/>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5"/>
          <a:srcRect t="14524" r="236"/>
          <a:stretch>
            <a:fillRect/>
          </a:stretch>
        </p:blipFill>
        <p:spPr>
          <a:xfrm>
            <a:off x="2007870" y="789305"/>
            <a:ext cx="9664065" cy="5504815"/>
          </a:xfrm>
          <a:prstGeom prst="rect">
            <a:avLst/>
          </a:prstGeom>
        </p:spPr>
      </p:pic>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7150" y="-2421890"/>
            <a:ext cx="16714470" cy="11753215"/>
          </a:xfrm>
          <a:prstGeom prst="rect">
            <a:avLst/>
          </a:prstGeom>
        </p:spPr>
      </p:pic>
      <p:pic>
        <p:nvPicPr>
          <p:cNvPr id="4" name="图片 3" descr="32303038313138303b32303131373033303bcfc2d1a9"/>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5970" y="1125855"/>
            <a:ext cx="579755" cy="579755"/>
          </a:xfrm>
          <a:prstGeom prst="rect">
            <a:avLst/>
          </a:prstGeom>
        </p:spPr>
      </p:pic>
      <p:sp>
        <p:nvSpPr>
          <p:cNvPr id="3" name="任意多边形 2"/>
          <p:cNvSpPr/>
          <p:nvPr/>
        </p:nvSpPr>
        <p:spPr>
          <a:xfrm>
            <a:off x="10122535" y="5078095"/>
            <a:ext cx="1401445" cy="535940"/>
          </a:xfrm>
          <a:custGeom>
            <a:avLst/>
            <a:gdLst>
              <a:gd name="connisteX0" fmla="*/ 0 w 1346835"/>
              <a:gd name="connsiteY0" fmla="*/ 469265 h 469265"/>
              <a:gd name="connisteX1" fmla="*/ 66675 w 1346835"/>
              <a:gd name="connsiteY1" fmla="*/ 414020 h 469265"/>
              <a:gd name="connisteX2" fmla="*/ 133985 w 1346835"/>
              <a:gd name="connsiteY2" fmla="*/ 377825 h 469265"/>
              <a:gd name="connisteX3" fmla="*/ 225425 w 1346835"/>
              <a:gd name="connsiteY3" fmla="*/ 371475 h 469265"/>
              <a:gd name="connisteX4" fmla="*/ 322580 w 1346835"/>
              <a:gd name="connsiteY4" fmla="*/ 371475 h 469265"/>
              <a:gd name="connisteX5" fmla="*/ 420370 w 1346835"/>
              <a:gd name="connsiteY5" fmla="*/ 359410 h 469265"/>
              <a:gd name="connisteX6" fmla="*/ 542290 w 1346835"/>
              <a:gd name="connsiteY6" fmla="*/ 347345 h 469265"/>
              <a:gd name="connisteX7" fmla="*/ 609600 w 1346835"/>
              <a:gd name="connsiteY7" fmla="*/ 340995 h 469265"/>
              <a:gd name="connisteX8" fmla="*/ 621665 w 1346835"/>
              <a:gd name="connsiteY8" fmla="*/ 267970 h 469265"/>
              <a:gd name="connisteX9" fmla="*/ 542290 w 1346835"/>
              <a:gd name="connsiteY9" fmla="*/ 225425 h 469265"/>
              <a:gd name="connisteX10" fmla="*/ 474980 w 1346835"/>
              <a:gd name="connsiteY10" fmla="*/ 207010 h 469265"/>
              <a:gd name="connisteX11" fmla="*/ 487680 w 1346835"/>
              <a:gd name="connsiteY11" fmla="*/ 139700 h 469265"/>
              <a:gd name="connisteX12" fmla="*/ 554355 w 1346835"/>
              <a:gd name="connsiteY12" fmla="*/ 133985 h 469265"/>
              <a:gd name="connisteX13" fmla="*/ 627380 w 1346835"/>
              <a:gd name="connsiteY13" fmla="*/ 127635 h 469265"/>
              <a:gd name="connisteX14" fmla="*/ 694690 w 1346835"/>
              <a:gd name="connsiteY14" fmla="*/ 146050 h 469265"/>
              <a:gd name="connisteX15" fmla="*/ 762000 w 1346835"/>
              <a:gd name="connsiteY15" fmla="*/ 164465 h 469265"/>
              <a:gd name="connisteX16" fmla="*/ 847090 w 1346835"/>
              <a:gd name="connsiteY16" fmla="*/ 176530 h 469265"/>
              <a:gd name="connisteX17" fmla="*/ 926465 w 1346835"/>
              <a:gd name="connsiteY17" fmla="*/ 188595 h 469265"/>
              <a:gd name="connisteX18" fmla="*/ 993140 w 1346835"/>
              <a:gd name="connsiteY18" fmla="*/ 194945 h 469265"/>
              <a:gd name="connisteX19" fmla="*/ 1078865 w 1346835"/>
              <a:gd name="connsiteY19" fmla="*/ 152400 h 469265"/>
              <a:gd name="connisteX20" fmla="*/ 1145540 w 1346835"/>
              <a:gd name="connsiteY20" fmla="*/ 115570 h 469265"/>
              <a:gd name="connisteX21" fmla="*/ 1212850 w 1346835"/>
              <a:gd name="connsiteY21" fmla="*/ 66675 h 469265"/>
              <a:gd name="connisteX22" fmla="*/ 1280160 w 1346835"/>
              <a:gd name="connsiteY22" fmla="*/ 24130 h 469265"/>
              <a:gd name="connisteX23" fmla="*/ 1346835 w 1346835"/>
              <a:gd name="connsiteY23" fmla="*/ 0 h 46926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Lst>
            <a:rect l="l" t="t" r="r" b="b"/>
            <a:pathLst>
              <a:path w="1346835" h="469265">
                <a:moveTo>
                  <a:pt x="0" y="469265"/>
                </a:moveTo>
                <a:cubicBezTo>
                  <a:pt x="12065" y="459105"/>
                  <a:pt x="40005" y="432435"/>
                  <a:pt x="66675" y="414020"/>
                </a:cubicBezTo>
                <a:cubicBezTo>
                  <a:pt x="93345" y="395605"/>
                  <a:pt x="102235" y="386080"/>
                  <a:pt x="133985" y="377825"/>
                </a:cubicBezTo>
                <a:cubicBezTo>
                  <a:pt x="165735" y="369570"/>
                  <a:pt x="187960" y="372745"/>
                  <a:pt x="225425" y="371475"/>
                </a:cubicBezTo>
                <a:cubicBezTo>
                  <a:pt x="262890" y="370205"/>
                  <a:pt x="283845" y="374015"/>
                  <a:pt x="322580" y="371475"/>
                </a:cubicBezTo>
                <a:cubicBezTo>
                  <a:pt x="361315" y="368935"/>
                  <a:pt x="376555" y="364490"/>
                  <a:pt x="420370" y="359410"/>
                </a:cubicBezTo>
                <a:cubicBezTo>
                  <a:pt x="464185" y="354330"/>
                  <a:pt x="504190" y="351155"/>
                  <a:pt x="542290" y="347345"/>
                </a:cubicBezTo>
                <a:cubicBezTo>
                  <a:pt x="580390" y="343535"/>
                  <a:pt x="593725" y="356870"/>
                  <a:pt x="609600" y="340995"/>
                </a:cubicBezTo>
                <a:cubicBezTo>
                  <a:pt x="625475" y="325120"/>
                  <a:pt x="635000" y="290830"/>
                  <a:pt x="621665" y="267970"/>
                </a:cubicBezTo>
                <a:cubicBezTo>
                  <a:pt x="608330" y="245110"/>
                  <a:pt x="571500" y="237490"/>
                  <a:pt x="542290" y="225425"/>
                </a:cubicBezTo>
                <a:cubicBezTo>
                  <a:pt x="513080" y="213360"/>
                  <a:pt x="485775" y="224155"/>
                  <a:pt x="474980" y="207010"/>
                </a:cubicBezTo>
                <a:cubicBezTo>
                  <a:pt x="464185" y="189865"/>
                  <a:pt x="471805" y="154305"/>
                  <a:pt x="487680" y="139700"/>
                </a:cubicBezTo>
                <a:cubicBezTo>
                  <a:pt x="503555" y="125095"/>
                  <a:pt x="526415" y="136525"/>
                  <a:pt x="554355" y="133985"/>
                </a:cubicBezTo>
                <a:cubicBezTo>
                  <a:pt x="582295" y="131445"/>
                  <a:pt x="599440" y="125095"/>
                  <a:pt x="627380" y="127635"/>
                </a:cubicBezTo>
                <a:cubicBezTo>
                  <a:pt x="655320" y="130175"/>
                  <a:pt x="668020" y="138430"/>
                  <a:pt x="694690" y="146050"/>
                </a:cubicBezTo>
                <a:cubicBezTo>
                  <a:pt x="721360" y="153670"/>
                  <a:pt x="731520" y="158115"/>
                  <a:pt x="762000" y="164465"/>
                </a:cubicBezTo>
                <a:cubicBezTo>
                  <a:pt x="792480" y="170815"/>
                  <a:pt x="814070" y="171450"/>
                  <a:pt x="847090" y="176530"/>
                </a:cubicBezTo>
                <a:cubicBezTo>
                  <a:pt x="880110" y="181610"/>
                  <a:pt x="897255" y="184785"/>
                  <a:pt x="926465" y="188595"/>
                </a:cubicBezTo>
                <a:cubicBezTo>
                  <a:pt x="955675" y="192405"/>
                  <a:pt x="962660" y="201930"/>
                  <a:pt x="993140" y="194945"/>
                </a:cubicBezTo>
                <a:cubicBezTo>
                  <a:pt x="1023620" y="187960"/>
                  <a:pt x="1048385" y="168275"/>
                  <a:pt x="1078865" y="152400"/>
                </a:cubicBezTo>
                <a:cubicBezTo>
                  <a:pt x="1109345" y="136525"/>
                  <a:pt x="1118870" y="132715"/>
                  <a:pt x="1145540" y="115570"/>
                </a:cubicBezTo>
                <a:cubicBezTo>
                  <a:pt x="1172210" y="98425"/>
                  <a:pt x="1186180" y="85090"/>
                  <a:pt x="1212850" y="66675"/>
                </a:cubicBezTo>
                <a:cubicBezTo>
                  <a:pt x="1239520" y="48260"/>
                  <a:pt x="1253490" y="37465"/>
                  <a:pt x="1280160" y="24130"/>
                </a:cubicBezTo>
                <a:cubicBezTo>
                  <a:pt x="1306830" y="10795"/>
                  <a:pt x="1334770" y="3810"/>
                  <a:pt x="1346835" y="0"/>
                </a:cubicBezTo>
              </a:path>
            </a:pathLst>
          </a:custGeom>
          <a:noFill/>
          <a:ln w="47625">
            <a:solidFill>
              <a:srgbClr val="2FE5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0468610" y="5431155"/>
            <a:ext cx="118745" cy="111760"/>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5"/>
          <a:srcRect t="14524" r="236"/>
          <a:stretch>
            <a:fillRect/>
          </a:stretch>
        </p:blipFill>
        <p:spPr>
          <a:xfrm>
            <a:off x="2007870" y="789305"/>
            <a:ext cx="9664065" cy="5504815"/>
          </a:xfrm>
          <a:prstGeom prst="rect">
            <a:avLst/>
          </a:prstGeom>
        </p:spPr>
      </p:pic>
      <p:sp>
        <p:nvSpPr>
          <p:cNvPr id="10" name="文本框 9"/>
          <p:cNvSpPr txBox="1"/>
          <p:nvPr/>
        </p:nvSpPr>
        <p:spPr>
          <a:xfrm>
            <a:off x="11748770" y="3453765"/>
            <a:ext cx="1537970" cy="368300"/>
          </a:xfrm>
          <a:prstGeom prst="rect">
            <a:avLst/>
          </a:prstGeom>
          <a:noFill/>
        </p:spPr>
        <p:txBody>
          <a:bodyPr wrap="square" rtlCol="0">
            <a:spAutoFit/>
          </a:bodyPr>
          <a:lstStyle/>
          <a:p>
            <a:r>
              <a:rPr lang="zh-CN" altLang="en-US">
                <a:solidFill>
                  <a:schemeClr val="bg1"/>
                </a:solidFill>
              </a:rPr>
              <a:t>功能列表</a:t>
            </a:r>
          </a:p>
        </p:txBody>
      </p:sp>
      <p:sp>
        <p:nvSpPr>
          <p:cNvPr id="11" name="文本框 10"/>
          <p:cNvSpPr txBox="1"/>
          <p:nvPr/>
        </p:nvSpPr>
        <p:spPr>
          <a:xfrm>
            <a:off x="11758930" y="1239520"/>
            <a:ext cx="1537970" cy="368300"/>
          </a:xfrm>
          <a:prstGeom prst="rect">
            <a:avLst/>
          </a:prstGeom>
          <a:noFill/>
        </p:spPr>
        <p:txBody>
          <a:bodyPr wrap="square" rtlCol="0">
            <a:spAutoFit/>
          </a:bodyPr>
          <a:lstStyle/>
          <a:p>
            <a:r>
              <a:rPr lang="zh-CN" altLang="en-US">
                <a:solidFill>
                  <a:schemeClr val="bg1"/>
                </a:solidFill>
              </a:rPr>
              <a:t>天气</a:t>
            </a:r>
          </a:p>
        </p:txBody>
      </p:sp>
      <p:sp>
        <p:nvSpPr>
          <p:cNvPr id="12" name="文本框 11"/>
          <p:cNvSpPr txBox="1"/>
          <p:nvPr/>
        </p:nvSpPr>
        <p:spPr>
          <a:xfrm>
            <a:off x="10133965" y="337820"/>
            <a:ext cx="1537970" cy="368300"/>
          </a:xfrm>
          <a:prstGeom prst="rect">
            <a:avLst/>
          </a:prstGeom>
          <a:noFill/>
        </p:spPr>
        <p:txBody>
          <a:bodyPr wrap="square" rtlCol="0">
            <a:spAutoFit/>
          </a:bodyPr>
          <a:lstStyle/>
          <a:p>
            <a:r>
              <a:rPr lang="zh-CN" altLang="en-US">
                <a:solidFill>
                  <a:schemeClr val="bg1"/>
                </a:solidFill>
              </a:rPr>
              <a:t>菜单栏</a:t>
            </a:r>
          </a:p>
        </p:txBody>
      </p:sp>
      <p:sp>
        <p:nvSpPr>
          <p:cNvPr id="28" name="文本框 27"/>
          <p:cNvSpPr txBox="1"/>
          <p:nvPr/>
        </p:nvSpPr>
        <p:spPr>
          <a:xfrm>
            <a:off x="11748770" y="5139055"/>
            <a:ext cx="1537970" cy="368300"/>
          </a:xfrm>
          <a:prstGeom prst="rect">
            <a:avLst/>
          </a:prstGeom>
          <a:noFill/>
        </p:spPr>
        <p:txBody>
          <a:bodyPr wrap="square" rtlCol="0">
            <a:spAutoFit/>
          </a:bodyPr>
          <a:lstStyle/>
          <a:p>
            <a:r>
              <a:rPr lang="zh-CN" altLang="en-US">
                <a:solidFill>
                  <a:schemeClr val="bg1"/>
                </a:solidFill>
              </a:rPr>
              <a:t>路程显示</a:t>
            </a:r>
          </a:p>
        </p:txBody>
      </p:sp>
      <p:sp>
        <p:nvSpPr>
          <p:cNvPr id="29" name="文本框 28"/>
          <p:cNvSpPr txBox="1"/>
          <p:nvPr/>
        </p:nvSpPr>
        <p:spPr>
          <a:xfrm>
            <a:off x="11748770" y="5844540"/>
            <a:ext cx="1537970" cy="368300"/>
          </a:xfrm>
          <a:prstGeom prst="rect">
            <a:avLst/>
          </a:prstGeom>
          <a:noFill/>
        </p:spPr>
        <p:txBody>
          <a:bodyPr wrap="square" rtlCol="0">
            <a:spAutoFit/>
          </a:bodyPr>
          <a:lstStyle/>
          <a:p>
            <a:r>
              <a:rPr lang="zh-CN" altLang="en-US">
                <a:solidFill>
                  <a:schemeClr val="bg1"/>
                </a:solidFill>
              </a:rPr>
              <a:t>时间</a:t>
            </a:r>
          </a:p>
        </p:txBody>
      </p:sp>
      <p:sp>
        <p:nvSpPr>
          <p:cNvPr id="30" name="文本框 29"/>
          <p:cNvSpPr txBox="1"/>
          <p:nvPr/>
        </p:nvSpPr>
        <p:spPr>
          <a:xfrm>
            <a:off x="469900" y="5925820"/>
            <a:ext cx="1537970" cy="368300"/>
          </a:xfrm>
          <a:prstGeom prst="rect">
            <a:avLst/>
          </a:prstGeom>
          <a:noFill/>
        </p:spPr>
        <p:txBody>
          <a:bodyPr wrap="square" rtlCol="0">
            <a:spAutoFit/>
          </a:bodyPr>
          <a:lstStyle/>
          <a:p>
            <a:r>
              <a:rPr lang="zh-CN" altLang="en-US">
                <a:solidFill>
                  <a:schemeClr val="bg1"/>
                </a:solidFill>
              </a:rPr>
              <a:t>速度</a:t>
            </a:r>
          </a:p>
        </p:txBody>
      </p:sp>
      <p:sp>
        <p:nvSpPr>
          <p:cNvPr id="31" name="文本框 30"/>
          <p:cNvSpPr txBox="1"/>
          <p:nvPr/>
        </p:nvSpPr>
        <p:spPr>
          <a:xfrm>
            <a:off x="3811270" y="337820"/>
            <a:ext cx="2057400" cy="368300"/>
          </a:xfrm>
          <a:prstGeom prst="rect">
            <a:avLst/>
          </a:prstGeom>
          <a:noFill/>
        </p:spPr>
        <p:txBody>
          <a:bodyPr wrap="square" rtlCol="0">
            <a:spAutoFit/>
          </a:bodyPr>
          <a:lstStyle/>
          <a:p>
            <a:r>
              <a:rPr lang="zh-CN" altLang="en-US">
                <a:solidFill>
                  <a:schemeClr val="bg1"/>
                </a:solidFill>
              </a:rPr>
              <a:t>周围环境识别</a:t>
            </a:r>
          </a:p>
        </p:txBody>
      </p:sp>
      <p:sp>
        <p:nvSpPr>
          <p:cNvPr id="32" name="文本框 31"/>
          <p:cNvSpPr txBox="1"/>
          <p:nvPr/>
        </p:nvSpPr>
        <p:spPr>
          <a:xfrm>
            <a:off x="6133465" y="337820"/>
            <a:ext cx="2057400" cy="368300"/>
          </a:xfrm>
          <a:prstGeom prst="rect">
            <a:avLst/>
          </a:prstGeom>
          <a:noFill/>
        </p:spPr>
        <p:txBody>
          <a:bodyPr wrap="square" rtlCol="0">
            <a:spAutoFit/>
          </a:bodyPr>
          <a:lstStyle/>
          <a:p>
            <a:r>
              <a:rPr lang="zh-CN" altLang="en-US">
                <a:solidFill>
                  <a:schemeClr val="bg1"/>
                </a:solidFill>
              </a:rPr>
              <a:t>区域信息</a:t>
            </a:r>
          </a:p>
        </p:txBody>
      </p:sp>
      <p:sp>
        <p:nvSpPr>
          <p:cNvPr id="33" name="文本框 32"/>
          <p:cNvSpPr txBox="1"/>
          <p:nvPr/>
        </p:nvSpPr>
        <p:spPr>
          <a:xfrm>
            <a:off x="11748770" y="4100830"/>
            <a:ext cx="2057400" cy="368300"/>
          </a:xfrm>
          <a:prstGeom prst="rect">
            <a:avLst/>
          </a:prstGeom>
          <a:noFill/>
        </p:spPr>
        <p:txBody>
          <a:bodyPr wrap="square" rtlCol="0">
            <a:spAutoFit/>
          </a:bodyPr>
          <a:lstStyle/>
          <a:p>
            <a:r>
              <a:rPr lang="zh-CN" altLang="en-US">
                <a:solidFill>
                  <a:schemeClr val="bg1"/>
                </a:solidFill>
              </a:rPr>
              <a:t>道路信息</a:t>
            </a:r>
          </a:p>
        </p:txBody>
      </p:sp>
      <p:sp>
        <p:nvSpPr>
          <p:cNvPr id="34" name="文本框 33"/>
          <p:cNvSpPr txBox="1"/>
          <p:nvPr/>
        </p:nvSpPr>
        <p:spPr>
          <a:xfrm>
            <a:off x="469265" y="3962400"/>
            <a:ext cx="2057400" cy="645160"/>
          </a:xfrm>
          <a:prstGeom prst="rect">
            <a:avLst/>
          </a:prstGeom>
          <a:noFill/>
        </p:spPr>
        <p:txBody>
          <a:bodyPr wrap="square" rtlCol="0">
            <a:spAutoFit/>
          </a:bodyPr>
          <a:lstStyle/>
          <a:p>
            <a:r>
              <a:rPr lang="zh-CN" altLang="en-US">
                <a:solidFill>
                  <a:schemeClr val="bg1"/>
                </a:solidFill>
              </a:rPr>
              <a:t>音乐灯光等</a:t>
            </a:r>
          </a:p>
          <a:p>
            <a:r>
              <a:rPr lang="zh-CN" altLang="en-US">
                <a:solidFill>
                  <a:schemeClr val="bg1"/>
                </a:solidFill>
              </a:rPr>
              <a:t>自定义组件</a:t>
            </a:r>
          </a:p>
        </p:txBody>
      </p:sp>
      <p:pic>
        <p:nvPicPr>
          <p:cNvPr id="4" name="图片 3" descr="32303038313138303b32303131373033303bcfc2d1a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5970" y="1125855"/>
            <a:ext cx="579755" cy="579755"/>
          </a:xfrm>
          <a:prstGeom prst="rect">
            <a:avLst/>
          </a:prstGeom>
        </p:spPr>
      </p:pic>
      <p:sp>
        <p:nvSpPr>
          <p:cNvPr id="2" name="任意多边形 1"/>
          <p:cNvSpPr/>
          <p:nvPr/>
        </p:nvSpPr>
        <p:spPr>
          <a:xfrm>
            <a:off x="10122535" y="5078095"/>
            <a:ext cx="1401445" cy="535940"/>
          </a:xfrm>
          <a:custGeom>
            <a:avLst/>
            <a:gdLst>
              <a:gd name="connisteX0" fmla="*/ 0 w 1346835"/>
              <a:gd name="connsiteY0" fmla="*/ 469265 h 469265"/>
              <a:gd name="connisteX1" fmla="*/ 66675 w 1346835"/>
              <a:gd name="connsiteY1" fmla="*/ 414020 h 469265"/>
              <a:gd name="connisteX2" fmla="*/ 133985 w 1346835"/>
              <a:gd name="connsiteY2" fmla="*/ 377825 h 469265"/>
              <a:gd name="connisteX3" fmla="*/ 225425 w 1346835"/>
              <a:gd name="connsiteY3" fmla="*/ 371475 h 469265"/>
              <a:gd name="connisteX4" fmla="*/ 322580 w 1346835"/>
              <a:gd name="connsiteY4" fmla="*/ 371475 h 469265"/>
              <a:gd name="connisteX5" fmla="*/ 420370 w 1346835"/>
              <a:gd name="connsiteY5" fmla="*/ 359410 h 469265"/>
              <a:gd name="connisteX6" fmla="*/ 542290 w 1346835"/>
              <a:gd name="connsiteY6" fmla="*/ 347345 h 469265"/>
              <a:gd name="connisteX7" fmla="*/ 609600 w 1346835"/>
              <a:gd name="connsiteY7" fmla="*/ 340995 h 469265"/>
              <a:gd name="connisteX8" fmla="*/ 621665 w 1346835"/>
              <a:gd name="connsiteY8" fmla="*/ 267970 h 469265"/>
              <a:gd name="connisteX9" fmla="*/ 542290 w 1346835"/>
              <a:gd name="connsiteY9" fmla="*/ 225425 h 469265"/>
              <a:gd name="connisteX10" fmla="*/ 474980 w 1346835"/>
              <a:gd name="connsiteY10" fmla="*/ 207010 h 469265"/>
              <a:gd name="connisteX11" fmla="*/ 487680 w 1346835"/>
              <a:gd name="connsiteY11" fmla="*/ 139700 h 469265"/>
              <a:gd name="connisteX12" fmla="*/ 554355 w 1346835"/>
              <a:gd name="connsiteY12" fmla="*/ 133985 h 469265"/>
              <a:gd name="connisteX13" fmla="*/ 627380 w 1346835"/>
              <a:gd name="connsiteY13" fmla="*/ 127635 h 469265"/>
              <a:gd name="connisteX14" fmla="*/ 694690 w 1346835"/>
              <a:gd name="connsiteY14" fmla="*/ 146050 h 469265"/>
              <a:gd name="connisteX15" fmla="*/ 762000 w 1346835"/>
              <a:gd name="connsiteY15" fmla="*/ 164465 h 469265"/>
              <a:gd name="connisteX16" fmla="*/ 847090 w 1346835"/>
              <a:gd name="connsiteY16" fmla="*/ 176530 h 469265"/>
              <a:gd name="connisteX17" fmla="*/ 926465 w 1346835"/>
              <a:gd name="connsiteY17" fmla="*/ 188595 h 469265"/>
              <a:gd name="connisteX18" fmla="*/ 993140 w 1346835"/>
              <a:gd name="connsiteY18" fmla="*/ 194945 h 469265"/>
              <a:gd name="connisteX19" fmla="*/ 1078865 w 1346835"/>
              <a:gd name="connsiteY19" fmla="*/ 152400 h 469265"/>
              <a:gd name="connisteX20" fmla="*/ 1145540 w 1346835"/>
              <a:gd name="connsiteY20" fmla="*/ 115570 h 469265"/>
              <a:gd name="connisteX21" fmla="*/ 1212850 w 1346835"/>
              <a:gd name="connsiteY21" fmla="*/ 66675 h 469265"/>
              <a:gd name="connisteX22" fmla="*/ 1280160 w 1346835"/>
              <a:gd name="connsiteY22" fmla="*/ 24130 h 469265"/>
              <a:gd name="connisteX23" fmla="*/ 1346835 w 1346835"/>
              <a:gd name="connsiteY23" fmla="*/ 0 h 46926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Lst>
            <a:rect l="l" t="t" r="r" b="b"/>
            <a:pathLst>
              <a:path w="1346835" h="469265">
                <a:moveTo>
                  <a:pt x="0" y="469265"/>
                </a:moveTo>
                <a:cubicBezTo>
                  <a:pt x="12065" y="459105"/>
                  <a:pt x="40005" y="432435"/>
                  <a:pt x="66675" y="414020"/>
                </a:cubicBezTo>
                <a:cubicBezTo>
                  <a:pt x="93345" y="395605"/>
                  <a:pt x="102235" y="386080"/>
                  <a:pt x="133985" y="377825"/>
                </a:cubicBezTo>
                <a:cubicBezTo>
                  <a:pt x="165735" y="369570"/>
                  <a:pt x="187960" y="372745"/>
                  <a:pt x="225425" y="371475"/>
                </a:cubicBezTo>
                <a:cubicBezTo>
                  <a:pt x="262890" y="370205"/>
                  <a:pt x="283845" y="374015"/>
                  <a:pt x="322580" y="371475"/>
                </a:cubicBezTo>
                <a:cubicBezTo>
                  <a:pt x="361315" y="368935"/>
                  <a:pt x="376555" y="364490"/>
                  <a:pt x="420370" y="359410"/>
                </a:cubicBezTo>
                <a:cubicBezTo>
                  <a:pt x="464185" y="354330"/>
                  <a:pt x="504190" y="351155"/>
                  <a:pt x="542290" y="347345"/>
                </a:cubicBezTo>
                <a:cubicBezTo>
                  <a:pt x="580390" y="343535"/>
                  <a:pt x="593725" y="356870"/>
                  <a:pt x="609600" y="340995"/>
                </a:cubicBezTo>
                <a:cubicBezTo>
                  <a:pt x="625475" y="325120"/>
                  <a:pt x="635000" y="290830"/>
                  <a:pt x="621665" y="267970"/>
                </a:cubicBezTo>
                <a:cubicBezTo>
                  <a:pt x="608330" y="245110"/>
                  <a:pt x="571500" y="237490"/>
                  <a:pt x="542290" y="225425"/>
                </a:cubicBezTo>
                <a:cubicBezTo>
                  <a:pt x="513080" y="213360"/>
                  <a:pt x="485775" y="224155"/>
                  <a:pt x="474980" y="207010"/>
                </a:cubicBezTo>
                <a:cubicBezTo>
                  <a:pt x="464185" y="189865"/>
                  <a:pt x="471805" y="154305"/>
                  <a:pt x="487680" y="139700"/>
                </a:cubicBezTo>
                <a:cubicBezTo>
                  <a:pt x="503555" y="125095"/>
                  <a:pt x="526415" y="136525"/>
                  <a:pt x="554355" y="133985"/>
                </a:cubicBezTo>
                <a:cubicBezTo>
                  <a:pt x="582295" y="131445"/>
                  <a:pt x="599440" y="125095"/>
                  <a:pt x="627380" y="127635"/>
                </a:cubicBezTo>
                <a:cubicBezTo>
                  <a:pt x="655320" y="130175"/>
                  <a:pt x="668020" y="138430"/>
                  <a:pt x="694690" y="146050"/>
                </a:cubicBezTo>
                <a:cubicBezTo>
                  <a:pt x="721360" y="153670"/>
                  <a:pt x="731520" y="158115"/>
                  <a:pt x="762000" y="164465"/>
                </a:cubicBezTo>
                <a:cubicBezTo>
                  <a:pt x="792480" y="170815"/>
                  <a:pt x="814070" y="171450"/>
                  <a:pt x="847090" y="176530"/>
                </a:cubicBezTo>
                <a:cubicBezTo>
                  <a:pt x="880110" y="181610"/>
                  <a:pt x="897255" y="184785"/>
                  <a:pt x="926465" y="188595"/>
                </a:cubicBezTo>
                <a:cubicBezTo>
                  <a:pt x="955675" y="192405"/>
                  <a:pt x="962660" y="201930"/>
                  <a:pt x="993140" y="194945"/>
                </a:cubicBezTo>
                <a:cubicBezTo>
                  <a:pt x="1023620" y="187960"/>
                  <a:pt x="1048385" y="168275"/>
                  <a:pt x="1078865" y="152400"/>
                </a:cubicBezTo>
                <a:cubicBezTo>
                  <a:pt x="1109345" y="136525"/>
                  <a:pt x="1118870" y="132715"/>
                  <a:pt x="1145540" y="115570"/>
                </a:cubicBezTo>
                <a:cubicBezTo>
                  <a:pt x="1172210" y="98425"/>
                  <a:pt x="1186180" y="85090"/>
                  <a:pt x="1212850" y="66675"/>
                </a:cubicBezTo>
                <a:cubicBezTo>
                  <a:pt x="1239520" y="48260"/>
                  <a:pt x="1253490" y="37465"/>
                  <a:pt x="1280160" y="24130"/>
                </a:cubicBezTo>
                <a:cubicBezTo>
                  <a:pt x="1306830" y="10795"/>
                  <a:pt x="1334770" y="3810"/>
                  <a:pt x="1346835" y="0"/>
                </a:cubicBezTo>
              </a:path>
            </a:pathLst>
          </a:custGeom>
          <a:noFill/>
          <a:ln w="47625">
            <a:solidFill>
              <a:srgbClr val="2FE5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p:cNvSpPr/>
          <p:nvPr/>
        </p:nvSpPr>
        <p:spPr>
          <a:xfrm>
            <a:off x="10468610" y="5431155"/>
            <a:ext cx="118745" cy="111760"/>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5"/>
          <a:srcRect t="14524" r="236"/>
          <a:stretch>
            <a:fillRect/>
          </a:stretch>
        </p:blipFill>
        <p:spPr>
          <a:xfrm>
            <a:off x="2007870" y="789305"/>
            <a:ext cx="9664065" cy="5504815"/>
          </a:xfrm>
          <a:prstGeom prst="rect">
            <a:avLst/>
          </a:prstGeom>
        </p:spPr>
      </p:pic>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27150" y="-2421890"/>
            <a:ext cx="16714470" cy="11753215"/>
          </a:xfrm>
          <a:prstGeom prst="rect">
            <a:avLst/>
          </a:prstGeom>
        </p:spPr>
      </p:pic>
      <p:pic>
        <p:nvPicPr>
          <p:cNvPr id="4" name="图片 3" descr="32303038313138303b32303131373033303bcfc2d1a9"/>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5970" y="1125855"/>
            <a:ext cx="579755" cy="579755"/>
          </a:xfrm>
          <a:prstGeom prst="rect">
            <a:avLst/>
          </a:prstGeom>
        </p:spPr>
      </p:pic>
      <p:pic>
        <p:nvPicPr>
          <p:cNvPr id="6" name="图片 5" descr="32303038313138303b32303131373033393bb0fc"/>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10595" y="1125855"/>
            <a:ext cx="480695" cy="480695"/>
          </a:xfrm>
          <a:prstGeom prst="rect">
            <a:avLst/>
          </a:prstGeom>
        </p:spPr>
      </p:pic>
      <p:pic>
        <p:nvPicPr>
          <p:cNvPr id="10" name="图片 9" descr="32313536333638383b32313536333637373bcff2d7f3"/>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48205" y="2997200"/>
            <a:ext cx="914400" cy="914400"/>
          </a:xfrm>
          <a:prstGeom prst="rect">
            <a:avLst/>
          </a:prstGeom>
        </p:spPr>
      </p:pic>
      <p:grpSp>
        <p:nvGrpSpPr>
          <p:cNvPr id="3" name="组合 2"/>
          <p:cNvGrpSpPr/>
          <p:nvPr/>
        </p:nvGrpSpPr>
        <p:grpSpPr>
          <a:xfrm>
            <a:off x="1752600" y="3500120"/>
            <a:ext cx="299720" cy="299720"/>
            <a:chOff x="2651" y="5033"/>
            <a:chExt cx="816" cy="816"/>
          </a:xfrm>
        </p:grpSpPr>
        <p:sp>
          <p:nvSpPr>
            <p:cNvPr id="58" name="椭圆 57"/>
            <p:cNvSpPr/>
            <p:nvPr/>
          </p:nvSpPr>
          <p:spPr>
            <a:xfrm>
              <a:off x="2771" y="5153"/>
              <a:ext cx="576" cy="576"/>
            </a:xfrm>
            <a:prstGeom prst="ellipse">
              <a:avLst/>
            </a:prstGeom>
            <a:solidFill>
              <a:srgbClr val="E9452A">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2651" y="5033"/>
              <a:ext cx="816" cy="81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688,&quot;width&quot;:13068}"/>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688,&quot;width&quot;:13068}"/>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688,&quot;width&quot;:13068}"/>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688,&quot;width&quot;:13068}"/>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TotalTime>
  <Words>2050</Words>
  <Application>Microsoft Office PowerPoint</Application>
  <PresentationFormat>自定义</PresentationFormat>
  <Paragraphs>345</Paragraphs>
  <Slides>54</Slides>
  <Notes>11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54</vt:i4>
      </vt:variant>
    </vt:vector>
  </HeadingPairs>
  <TitlesOfParts>
    <vt:vector size="69" baseType="lpstr">
      <vt:lpstr>Chromatica</vt:lpstr>
      <vt:lpstr>等线</vt:lpstr>
      <vt:lpstr>思源黑体 CN Bold</vt:lpstr>
      <vt:lpstr>思源黑体 CN Light</vt:lpstr>
      <vt:lpstr>思源黑体 CN Medium</vt:lpstr>
      <vt:lpstr>思源宋体 CN Heavy</vt:lpstr>
      <vt:lpstr>思源宋体 CN Light</vt:lpstr>
      <vt:lpstr>思源宋体 CN Medium</vt:lpstr>
      <vt:lpstr>宋体</vt:lpstr>
      <vt:lpstr>微软雅黑</vt:lpstr>
      <vt:lpstr>微软雅黑 Light</vt:lpstr>
      <vt:lpstr>Arial</vt:lpstr>
      <vt:lpstr>Cambria</vt:lpstr>
      <vt:lpstr>Wingdings</vt:lpstr>
      <vt:lpstr>Office 主题​​</vt:lpstr>
      <vt:lpstr>PowerPoint 演示文稿</vt:lpstr>
      <vt:lpstr>PowerPoint 演示文稿</vt:lpstr>
      <vt:lpstr>PowerPoint 演示文稿</vt:lpstr>
      <vt:lpstr>PowerPoint 演示文稿</vt:lpstr>
      <vt:lpstr>效果展示-视频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行业分析</vt:lpstr>
      <vt:lpstr>PowerPoint 演示文稿</vt:lpstr>
      <vt:lpstr>PowerPoint 演示文稿</vt:lpstr>
      <vt:lpstr>PERSONA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技术实现</vt:lpstr>
      <vt:lpstr>PowerPoint 演示文稿</vt:lpstr>
      <vt:lpstr>PowerPoint 演示文稿</vt:lpstr>
      <vt:lpstr>PowerPoint 演示文稿</vt:lpstr>
      <vt:lpstr>功能设想</vt:lpstr>
      <vt:lpstr>总结</vt:lpstr>
      <vt:lpstr>PowerPoint 演示文稿</vt:lpstr>
      <vt:lpstr>PowerPoint 演示文稿</vt:lpstr>
      <vt:lpstr>PowerPoint 演示文稿</vt:lpstr>
      <vt:lpstr>PowerPoint 演示文稿</vt:lpstr>
      <vt:lpstr>行业分析</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Yuki</dc:creator>
  <cp:lastModifiedBy>辰阳 赵</cp:lastModifiedBy>
  <cp:revision>212</cp:revision>
  <dcterms:created xsi:type="dcterms:W3CDTF">2019-06-19T02:08:00Z</dcterms:created>
  <dcterms:modified xsi:type="dcterms:W3CDTF">2021-12-20T12:51:58Z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0E9F78DCCDB04D5CB3908B786134607E</vt:lpwstr>
  </property>
</Properties>
</file>